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notesMasterIdLst>
    <p:notesMasterId r:id="rId6"/>
  </p:notesMasterIdLst>
  <p:sldIdLst>
    <p:sldId id="593" r:id="rId5"/>
  </p:sldIdLst>
  <p:sldSz cx="7556500" cy="10693400"/>
  <p:notesSz cx="6797675" cy="9926638"/>
  <p:embeddedFontLst>
    <p:embeddedFont>
      <p:font typeface="Cinematografica ExtraBold" panose="020B0604020202020204" charset="0"/>
      <p:regular r:id="rId7"/>
    </p:embeddedFont>
    <p:embeddedFont>
      <p:font typeface="Ink Free" panose="03080402000500000000" pitchFamily="66" charset="0"/>
      <p:regular r:id="rId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E1C6"/>
    <a:srgbClr val="FFCC99"/>
    <a:srgbClr val="FFFFCC"/>
    <a:srgbClr val="CC99FF"/>
    <a:srgbClr val="FF66FF"/>
    <a:srgbClr val="009245"/>
    <a:srgbClr val="33377E"/>
    <a:srgbClr val="F907CB"/>
    <a:srgbClr val="D4D4D2"/>
    <a:srgbClr val="D2FA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1A9334F-CC07-44F1-B4F3-095BC6125CA5}" v="2" dt="2026-01-12T11:09:00.32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2652" y="1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font" Target="fonts/font1.fntdata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aroline Carr (SJV)" userId="eb59de22-5e99-4c5b-a606-c4ff3f05f52b" providerId="ADAL" clId="{56E04842-EBF9-44A8-B7D3-E33988D3B847}"/>
    <pc:docChg chg="custSel modSld">
      <pc:chgData name="Caroline Carr (SJV)" userId="eb59de22-5e99-4c5b-a606-c4ff3f05f52b" providerId="ADAL" clId="{56E04842-EBF9-44A8-B7D3-E33988D3B847}" dt="2026-01-12T11:28:50.948" v="258" actId="113"/>
      <pc:docMkLst>
        <pc:docMk/>
      </pc:docMkLst>
      <pc:sldChg chg="modSp mod">
        <pc:chgData name="Caroline Carr (SJV)" userId="eb59de22-5e99-4c5b-a606-c4ff3f05f52b" providerId="ADAL" clId="{56E04842-EBF9-44A8-B7D3-E33988D3B847}" dt="2026-01-12T11:28:50.948" v="258" actId="113"/>
        <pc:sldMkLst>
          <pc:docMk/>
          <pc:sldMk cId="754118179" sldId="593"/>
        </pc:sldMkLst>
        <pc:spChg chg="mod">
          <ac:chgData name="Caroline Carr (SJV)" userId="eb59de22-5e99-4c5b-a606-c4ff3f05f52b" providerId="ADAL" clId="{56E04842-EBF9-44A8-B7D3-E33988D3B847}" dt="2026-01-12T11:28:50.948" v="258" actId="113"/>
          <ac:spMkLst>
            <pc:docMk/>
            <pc:sldMk cId="754118179" sldId="593"/>
            <ac:spMk id="7" creationId="{B5573EAD-3E38-DBA4-D27D-0D77AF99DD1A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93203C-ABD0-4D1F-B072-423AD9D1F8DF}" type="datetimeFigureOut">
              <a:rPr lang="en-GB" smtClean="0"/>
              <a:t>12/01/2026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14563" y="1241425"/>
            <a:ext cx="23685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1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1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4A1C28-7272-428D-8E2A-76078D66D7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89162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4A1C28-7272-428D-8E2A-76078D66D7E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0198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4E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69D69C1-8DE3-5108-4B28-86F50D1A22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>
            <a:extLst>
              <a:ext uri="{FF2B5EF4-FFF2-40B4-BE49-F238E27FC236}">
                <a16:creationId xmlns:a16="http://schemas.microsoft.com/office/drawing/2014/main" id="{C59D2C1E-5B41-60EA-BFCC-327C1C4D8D12}"/>
              </a:ext>
            </a:extLst>
          </p:cNvPr>
          <p:cNvSpPr txBox="1"/>
          <p:nvPr/>
        </p:nvSpPr>
        <p:spPr>
          <a:xfrm>
            <a:off x="1163352" y="48371"/>
            <a:ext cx="5233295" cy="8348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539"/>
              </a:lnSpc>
              <a:spcBef>
                <a:spcPct val="0"/>
              </a:spcBef>
            </a:pPr>
            <a:r>
              <a:rPr lang="en-US" sz="3600">
                <a:solidFill>
                  <a:srgbClr val="7030A0"/>
                </a:solidFill>
                <a:latin typeface="Cinematografica ExtraBold"/>
              </a:rPr>
              <a:t>St John Vianney Catholic Primary</a:t>
            </a:r>
          </a:p>
        </p:txBody>
      </p:sp>
      <p:sp>
        <p:nvSpPr>
          <p:cNvPr id="8" name="AutoShape 8">
            <a:extLst>
              <a:ext uri="{FF2B5EF4-FFF2-40B4-BE49-F238E27FC236}">
                <a16:creationId xmlns:a16="http://schemas.microsoft.com/office/drawing/2014/main" id="{AFE72DC2-1681-C14F-B855-326EA3C4261F}"/>
              </a:ext>
            </a:extLst>
          </p:cNvPr>
          <p:cNvSpPr/>
          <p:nvPr/>
        </p:nvSpPr>
        <p:spPr>
          <a:xfrm>
            <a:off x="2344921" y="1187953"/>
            <a:ext cx="2870158" cy="0"/>
          </a:xfrm>
          <a:prstGeom prst="line">
            <a:avLst/>
          </a:prstGeom>
          <a:ln w="95250" cap="rnd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10" name="AutoShape 10">
            <a:extLst>
              <a:ext uri="{FF2B5EF4-FFF2-40B4-BE49-F238E27FC236}">
                <a16:creationId xmlns:a16="http://schemas.microsoft.com/office/drawing/2014/main" id="{4463E085-75AD-6246-E655-CBAE71B0D418}"/>
              </a:ext>
            </a:extLst>
          </p:cNvPr>
          <p:cNvSpPr/>
          <p:nvPr/>
        </p:nvSpPr>
        <p:spPr>
          <a:xfrm>
            <a:off x="161761" y="698500"/>
            <a:ext cx="998092" cy="0"/>
          </a:xfrm>
          <a:prstGeom prst="line">
            <a:avLst/>
          </a:prstGeom>
          <a:ln w="47625" cap="rnd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13" name="AutoShape 13">
            <a:extLst>
              <a:ext uri="{FF2B5EF4-FFF2-40B4-BE49-F238E27FC236}">
                <a16:creationId xmlns:a16="http://schemas.microsoft.com/office/drawing/2014/main" id="{6816D334-D9E1-3272-8866-BBDD95D240FD}"/>
              </a:ext>
            </a:extLst>
          </p:cNvPr>
          <p:cNvSpPr/>
          <p:nvPr/>
        </p:nvSpPr>
        <p:spPr>
          <a:xfrm rot="10799999" flipV="1">
            <a:off x="150041" y="9637273"/>
            <a:ext cx="7319280" cy="52826"/>
          </a:xfrm>
          <a:prstGeom prst="line">
            <a:avLst/>
          </a:prstGeom>
          <a:ln w="38100" cap="rnd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30" name="AutoShape 10">
            <a:extLst>
              <a:ext uri="{FF2B5EF4-FFF2-40B4-BE49-F238E27FC236}">
                <a16:creationId xmlns:a16="http://schemas.microsoft.com/office/drawing/2014/main" id="{A8B0522D-0C2C-5ED7-9AA9-CD712F63DCE1}"/>
              </a:ext>
            </a:extLst>
          </p:cNvPr>
          <p:cNvSpPr/>
          <p:nvPr/>
        </p:nvSpPr>
        <p:spPr>
          <a:xfrm>
            <a:off x="6437758" y="698500"/>
            <a:ext cx="998092" cy="0"/>
          </a:xfrm>
          <a:prstGeom prst="line">
            <a:avLst/>
          </a:prstGeom>
          <a:ln w="47625" cap="rnd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pic>
        <p:nvPicPr>
          <p:cNvPr id="1029" name="Picture 5" descr="0e21577d-e775-4ec3-9b80-2b5ec394e85fMAC%20Logo%20_Square">
            <a:extLst>
              <a:ext uri="{FF2B5EF4-FFF2-40B4-BE49-F238E27FC236}">
                <a16:creationId xmlns:a16="http://schemas.microsoft.com/office/drawing/2014/main" id="{68EB4599-DAB1-8885-84EF-6ACCF525CC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33" r="7533"/>
          <a:stretch>
            <a:fillRect/>
          </a:stretch>
        </p:blipFill>
        <p:spPr bwMode="auto">
          <a:xfrm>
            <a:off x="6574298" y="317500"/>
            <a:ext cx="709152" cy="8348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grpSp>
        <p:nvGrpSpPr>
          <p:cNvPr id="42" name="Group 3">
            <a:extLst>
              <a:ext uri="{FF2B5EF4-FFF2-40B4-BE49-F238E27FC236}">
                <a16:creationId xmlns:a16="http://schemas.microsoft.com/office/drawing/2014/main" id="{42BA3ADB-01D2-8FB7-7A73-DA14F749CACE}"/>
              </a:ext>
            </a:extLst>
          </p:cNvPr>
          <p:cNvGrpSpPr/>
          <p:nvPr/>
        </p:nvGrpSpPr>
        <p:grpSpPr>
          <a:xfrm>
            <a:off x="125137" y="1405742"/>
            <a:ext cx="7344185" cy="9239287"/>
            <a:chOff x="6639" y="0"/>
            <a:chExt cx="2569005" cy="800652"/>
          </a:xfrm>
        </p:grpSpPr>
        <p:sp>
          <p:nvSpPr>
            <p:cNvPr id="43" name="Freeform 4">
              <a:extLst>
                <a:ext uri="{FF2B5EF4-FFF2-40B4-BE49-F238E27FC236}">
                  <a16:creationId xmlns:a16="http://schemas.microsoft.com/office/drawing/2014/main" id="{6E099377-00A7-87A2-21F5-9731E0E5378C}"/>
                </a:ext>
              </a:extLst>
            </p:cNvPr>
            <p:cNvSpPr/>
            <p:nvPr/>
          </p:nvSpPr>
          <p:spPr>
            <a:xfrm>
              <a:off x="6639" y="0"/>
              <a:ext cx="2569005" cy="800652"/>
            </a:xfrm>
            <a:custGeom>
              <a:avLst/>
              <a:gdLst/>
              <a:ahLst/>
              <a:cxnLst/>
              <a:rect l="l" t="t" r="r" b="b"/>
              <a:pathLst>
                <a:path w="2569005" h="800652">
                  <a:moveTo>
                    <a:pt x="0" y="0"/>
                  </a:moveTo>
                  <a:lnTo>
                    <a:pt x="2569005" y="0"/>
                  </a:lnTo>
                  <a:lnTo>
                    <a:pt x="2569005" y="800652"/>
                  </a:lnTo>
                  <a:lnTo>
                    <a:pt x="0" y="800652"/>
                  </a:lnTo>
                  <a:close/>
                </a:path>
              </a:pathLst>
            </a:custGeom>
            <a:solidFill>
              <a:srgbClr val="F4E1C6"/>
            </a:solidFill>
          </p:spPr>
          <p:txBody>
            <a:bodyPr/>
            <a:lstStyle/>
            <a:p>
              <a:endParaRPr lang="en-GB"/>
            </a:p>
          </p:txBody>
        </p:sp>
      </p:grp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53D3488-611D-6063-FEF8-7CFB6B436A25}"/>
              </a:ext>
            </a:extLst>
          </p:cNvPr>
          <p:cNvGraphicFramePr>
            <a:graphicFrameLocks noGrp="1"/>
          </p:cNvGraphicFramePr>
          <p:nvPr/>
        </p:nvGraphicFramePr>
        <p:xfrm>
          <a:off x="6192024" y="6732216"/>
          <a:ext cx="1064526" cy="13716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64526">
                  <a:extLst>
                    <a:ext uri="{9D8B030D-6E8A-4147-A177-3AD203B41FA5}">
                      <a16:colId xmlns:a16="http://schemas.microsoft.com/office/drawing/2014/main" val="3154643617"/>
                    </a:ext>
                  </a:extLst>
                </a:gridCol>
              </a:tblGrid>
              <a:tr h="32909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231776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2324711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0866441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80988274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51588238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3A856D2C-145F-C32E-3A6A-28BC2A84E45D}"/>
              </a:ext>
            </a:extLst>
          </p:cNvPr>
          <p:cNvGraphicFramePr>
            <a:graphicFrameLocks noGrp="1"/>
          </p:cNvGraphicFramePr>
          <p:nvPr/>
        </p:nvGraphicFramePr>
        <p:xfrm>
          <a:off x="3974405" y="6409183"/>
          <a:ext cx="1240674" cy="16459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40674">
                  <a:extLst>
                    <a:ext uri="{9D8B030D-6E8A-4147-A177-3AD203B41FA5}">
                      <a16:colId xmlns:a16="http://schemas.microsoft.com/office/drawing/2014/main" val="2661205710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818622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5916557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4220344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418366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151912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891869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A6ED90B4-EA97-037B-F50C-FEF6337AACEE}"/>
              </a:ext>
            </a:extLst>
          </p:cNvPr>
          <p:cNvGraphicFramePr>
            <a:graphicFrameLocks noGrp="1"/>
          </p:cNvGraphicFramePr>
          <p:nvPr/>
        </p:nvGraphicFramePr>
        <p:xfrm>
          <a:off x="3930304" y="6677789"/>
          <a:ext cx="1066559" cy="149580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66559">
                  <a:extLst>
                    <a:ext uri="{9D8B030D-6E8A-4147-A177-3AD203B41FA5}">
                      <a16:colId xmlns:a16="http://schemas.microsoft.com/office/drawing/2014/main" val="335499969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0886191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41845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187242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131248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632355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6400220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1DCDCC51-A47E-2467-5E33-FB4138DAC9B9}"/>
              </a:ext>
            </a:extLst>
          </p:cNvPr>
          <p:cNvGraphicFramePr>
            <a:graphicFrameLocks noGrp="1"/>
          </p:cNvGraphicFramePr>
          <p:nvPr/>
        </p:nvGraphicFramePr>
        <p:xfrm>
          <a:off x="6056124" y="6752297"/>
          <a:ext cx="1371600" cy="124650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71600">
                  <a:extLst>
                    <a:ext uri="{9D8B030D-6E8A-4147-A177-3AD203B41FA5}">
                      <a16:colId xmlns:a16="http://schemas.microsoft.com/office/drawing/2014/main" val="4121735372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0915163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96366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4153446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74030978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6105204"/>
                  </a:ext>
                </a:extLst>
              </a:tr>
            </a:tbl>
          </a:graphicData>
        </a:graphic>
      </p:graphicFrame>
      <p:sp>
        <p:nvSpPr>
          <p:cNvPr id="16" name="Rectangle 15">
            <a:extLst>
              <a:ext uri="{FF2B5EF4-FFF2-40B4-BE49-F238E27FC236}">
                <a16:creationId xmlns:a16="http://schemas.microsoft.com/office/drawing/2014/main" id="{BB476397-B70C-99D1-1CE9-2EF6AEA455E7}"/>
              </a:ext>
            </a:extLst>
          </p:cNvPr>
          <p:cNvSpPr/>
          <p:nvPr/>
        </p:nvSpPr>
        <p:spPr>
          <a:xfrm>
            <a:off x="4025110" y="5358452"/>
            <a:ext cx="337065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</a:p>
        </p:txBody>
      </p:sp>
      <p:sp>
        <p:nvSpPr>
          <p:cNvPr id="18" name="Rectangle 1">
            <a:extLst>
              <a:ext uri="{FF2B5EF4-FFF2-40B4-BE49-F238E27FC236}">
                <a16:creationId xmlns:a16="http://schemas.microsoft.com/office/drawing/2014/main" id="{092EAB3E-1092-3776-1E0F-B636F4BA6F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-6158347" y="483937"/>
            <a:ext cx="75565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100" b="0" i="0" u="none" strike="noStrike" kern="1200" cap="none" spc="0" normalizeH="0" baseline="0" noProof="0">
                <a:ln>
                  <a:noFill/>
                </a:ln>
                <a:solidFill>
                  <a:srgbClr val="242424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 </a:t>
            </a: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38EBFB56-C332-22CC-E85C-8F26C49B55EF}"/>
              </a:ext>
            </a:extLst>
          </p:cNvPr>
          <p:cNvSpPr/>
          <p:nvPr/>
        </p:nvSpPr>
        <p:spPr>
          <a:xfrm>
            <a:off x="-2754278" y="-13539152"/>
            <a:ext cx="377825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GB"/>
          </a:p>
          <a:p>
            <a:endParaRPr lang="en-GB"/>
          </a:p>
          <a:p>
            <a:r>
              <a:rPr lang="en-GB"/>
              <a:t> 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8BE7623-A0CE-321F-DFA4-160A64AA6D1A}"/>
              </a:ext>
            </a:extLst>
          </p:cNvPr>
          <p:cNvSpPr txBox="1"/>
          <p:nvPr/>
        </p:nvSpPr>
        <p:spPr>
          <a:xfrm>
            <a:off x="444648" y="1320244"/>
            <a:ext cx="683880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400" b="1">
                <a:solidFill>
                  <a:srgbClr val="7030A0"/>
                </a:solidFill>
                <a:latin typeface="Cinematografica ExtraBold" panose="020B0604020202020204" charset="0"/>
              </a:rPr>
              <a:t>WEEKLY DIARY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F71E30-2170-4F71-A758-8A6D005A6C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9863" y="340751"/>
            <a:ext cx="830546" cy="83054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5573EAD-3E38-DBA4-D27D-0D77AF99DD1A}"/>
              </a:ext>
            </a:extLst>
          </p:cNvPr>
          <p:cNvSpPr txBox="1"/>
          <p:nvPr/>
        </p:nvSpPr>
        <p:spPr>
          <a:xfrm>
            <a:off x="258776" y="1945412"/>
            <a:ext cx="6995160" cy="83715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nk Free" panose="03080402000500000000" pitchFamily="66" charset="0"/>
                <a:cs typeface="Dreaming Outloud Script Pro" panose="03050502040304050704" pitchFamily="66" charset="0"/>
              </a:rPr>
              <a:t>Date’s may be subject to change – please check your emails regularly</a:t>
            </a:r>
          </a:p>
          <a:p>
            <a:pPr lvl="0" algn="ctr">
              <a:defRPr/>
            </a:pPr>
            <a:endParaRPr lang="en-GB" sz="20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>
              <a:defRPr/>
            </a:pPr>
            <a:r>
              <a:rPr lang="en-GB" sz="2000" b="1" u="sng" dirty="0">
                <a:latin typeface="Arial" panose="020B0604020202020204" pitchFamily="34" charset="0"/>
                <a:cs typeface="Arial" panose="020B0604020202020204" pitchFamily="34" charset="0"/>
              </a:rPr>
              <a:t>Monday 12</a:t>
            </a:r>
            <a:r>
              <a:rPr lang="en-GB" sz="2000" b="1" u="sng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2000" b="1" u="sng" dirty="0">
                <a:latin typeface="Arial" panose="020B0604020202020204" pitchFamily="34" charset="0"/>
                <a:cs typeface="Arial" panose="020B0604020202020204" pitchFamily="34" charset="0"/>
              </a:rPr>
              <a:t> January 2026</a:t>
            </a:r>
          </a:p>
          <a:p>
            <a:pPr lvl="0" algn="ctr">
              <a:defRPr/>
            </a:pPr>
            <a:r>
              <a:rPr lang="en-GB" sz="2000" dirty="0">
                <a:latin typeface="+mj-lt"/>
                <a:cs typeface="Arial" panose="020B0604020202020204" pitchFamily="34" charset="0"/>
              </a:rPr>
              <a:t>Choir – KS2 – Lunchtime </a:t>
            </a:r>
            <a:endParaRPr lang="en-GB" sz="2000" b="1" dirty="0">
              <a:solidFill>
                <a:srgbClr val="FF0000"/>
              </a:solidFill>
              <a:latin typeface="+mj-lt"/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en-GB" sz="2000" dirty="0">
                <a:cs typeface="Arial" panose="020B0604020202020204" pitchFamily="34" charset="0"/>
              </a:rPr>
              <a:t>Dance – KS2 – 3.15pm-4.00pm</a:t>
            </a:r>
            <a:endParaRPr lang="en-GB" sz="2000" b="1" dirty="0">
              <a:solidFill>
                <a:srgbClr val="FF0000"/>
              </a:solidFill>
              <a:cs typeface="Arial" panose="020B0604020202020204" pitchFamily="34" charset="0"/>
            </a:endParaRPr>
          </a:p>
          <a:p>
            <a:pPr lvl="0" algn="ctr">
              <a:defRPr/>
            </a:pPr>
            <a:r>
              <a:rPr lang="en-GB" sz="2000" dirty="0">
                <a:latin typeface="+mj-lt"/>
                <a:cs typeface="Arial" panose="020B0604020202020204" pitchFamily="34" charset="0"/>
              </a:rPr>
              <a:t>Netball Squad Training – Yr 5 &amp; 6 – 3.15pm-4.15pm – </a:t>
            </a:r>
            <a:r>
              <a:rPr lang="en-GB" sz="2000" b="1" dirty="0">
                <a:solidFill>
                  <a:srgbClr val="C00000"/>
                </a:solidFill>
                <a:latin typeface="+mj-lt"/>
                <a:cs typeface="Arial" panose="020B0604020202020204" pitchFamily="34" charset="0"/>
              </a:rPr>
              <a:t>NO SESSION</a:t>
            </a:r>
          </a:p>
          <a:p>
            <a:pPr lvl="0" algn="ctr">
              <a:defRPr/>
            </a:pPr>
            <a:r>
              <a:rPr lang="en-GB" sz="2000" dirty="0">
                <a:latin typeface="+mj-lt"/>
                <a:cs typeface="Arial" panose="020B0604020202020204" pitchFamily="34" charset="0"/>
              </a:rPr>
              <a:t>Boys football match – away v Cannon Park School - </a:t>
            </a:r>
            <a:r>
              <a:rPr lang="en-GB" sz="2000" b="1" dirty="0">
                <a:solidFill>
                  <a:srgbClr val="C00000"/>
                </a:solidFill>
                <a:latin typeface="+mj-lt"/>
                <a:cs typeface="Arial" panose="020B0604020202020204" pitchFamily="34" charset="0"/>
              </a:rPr>
              <a:t>postponed</a:t>
            </a:r>
          </a:p>
          <a:p>
            <a:pPr lvl="0" algn="ctr">
              <a:defRPr/>
            </a:pPr>
            <a:endParaRPr lang="en-GB" sz="2000" dirty="0">
              <a:latin typeface="+mj-lt"/>
              <a:cs typeface="Arial" panose="020B0604020202020204" pitchFamily="34" charset="0"/>
            </a:endParaRPr>
          </a:p>
          <a:p>
            <a:pPr lvl="0" algn="ctr">
              <a:defRPr/>
            </a:pPr>
            <a:r>
              <a:rPr lang="en-GB" sz="2000" b="1" u="sng" dirty="0">
                <a:latin typeface="Arial" panose="020B0604020202020204" pitchFamily="34" charset="0"/>
                <a:cs typeface="Arial" panose="020B0604020202020204" pitchFamily="34" charset="0"/>
              </a:rPr>
              <a:t>Tuesday 13</a:t>
            </a:r>
            <a:r>
              <a:rPr lang="en-GB" sz="2000" b="1" u="sng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2000" b="1" u="sng" dirty="0">
                <a:latin typeface="Arial" panose="020B0604020202020204" pitchFamily="34" charset="0"/>
                <a:cs typeface="Arial" panose="020B0604020202020204" pitchFamily="34" charset="0"/>
              </a:rPr>
              <a:t> January</a:t>
            </a:r>
          </a:p>
          <a:p>
            <a:pPr lvl="0" algn="ctr">
              <a:defRPr/>
            </a:pPr>
            <a:r>
              <a:rPr lang="en-GB" sz="2000" dirty="0">
                <a:latin typeface="+mj-lt"/>
                <a:cs typeface="Arial" panose="020B0604020202020204" pitchFamily="34" charset="0"/>
              </a:rPr>
              <a:t>Year 2 Reading Café – 8.45 a.m.</a:t>
            </a:r>
          </a:p>
          <a:p>
            <a:pPr algn="ctr">
              <a:defRPr/>
            </a:pPr>
            <a:r>
              <a:rPr lang="en-GB" sz="2000" dirty="0">
                <a:latin typeface="+mj-lt"/>
                <a:cs typeface="Arial" panose="020B0604020202020204" pitchFamily="34" charset="0"/>
              </a:rPr>
              <a:t>Music Club - Reception - Lunchtime</a:t>
            </a:r>
          </a:p>
          <a:p>
            <a:pPr lvl="0" algn="ctr">
              <a:defRPr/>
            </a:pPr>
            <a:r>
              <a:rPr lang="en-GB" sz="2000" dirty="0">
                <a:latin typeface="+mj-lt"/>
                <a:cs typeface="Arial" panose="020B0604020202020204" pitchFamily="34" charset="0"/>
              </a:rPr>
              <a:t>Recorder Club KS2 – 3.15-4.00 p.m. </a:t>
            </a:r>
            <a:endParaRPr lang="en-GB" sz="2000" b="1" dirty="0">
              <a:solidFill>
                <a:srgbClr val="FF0000"/>
              </a:solidFill>
              <a:latin typeface="+mj-lt"/>
              <a:cs typeface="Arial" panose="020B0604020202020204" pitchFamily="34" charset="0"/>
            </a:endParaRPr>
          </a:p>
          <a:p>
            <a:pPr lvl="0" algn="ctr">
              <a:defRPr/>
            </a:pPr>
            <a:r>
              <a:rPr lang="en-GB" sz="2000" dirty="0">
                <a:latin typeface="+mj-lt"/>
                <a:cs typeface="Arial" panose="020B0604020202020204" pitchFamily="34" charset="0"/>
              </a:rPr>
              <a:t>Boys Football Squad Training</a:t>
            </a:r>
            <a:r>
              <a:rPr lang="en-GB" sz="2000" dirty="0">
                <a:solidFill>
                  <a:srgbClr val="FF0000"/>
                </a:solidFill>
                <a:latin typeface="+mj-lt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+mj-lt"/>
                <a:cs typeface="Arial" panose="020B0604020202020204" pitchFamily="34" charset="0"/>
              </a:rPr>
              <a:t>– 3.15 to 4.15 p.m.</a:t>
            </a:r>
            <a:endParaRPr lang="en-GB" sz="2000" b="1" dirty="0">
              <a:latin typeface="+mj-lt"/>
              <a:cs typeface="Arial" panose="020B0604020202020204" pitchFamily="34" charset="0"/>
            </a:endParaRPr>
          </a:p>
          <a:p>
            <a:pPr lvl="0" algn="ctr">
              <a:defRPr/>
            </a:pPr>
            <a:r>
              <a:rPr lang="en-GB" sz="2000" dirty="0">
                <a:latin typeface="+mj-lt"/>
                <a:cs typeface="Arial" panose="020B0604020202020204" pitchFamily="34" charset="0"/>
              </a:rPr>
              <a:t>Multi-Skills – 3.15pm-4.15pm </a:t>
            </a:r>
            <a:endParaRPr lang="en-GB" sz="2000" b="1" dirty="0">
              <a:solidFill>
                <a:srgbClr val="FF0000"/>
              </a:solidFill>
              <a:latin typeface="+mj-lt"/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en-GB" sz="2000" dirty="0">
                <a:latin typeface="+mj-lt"/>
                <a:cs typeface="Arial" panose="020B0604020202020204" pitchFamily="34" charset="0"/>
              </a:rPr>
              <a:t>Service of Light – Year 6 – 6.00 p.m.</a:t>
            </a:r>
          </a:p>
          <a:p>
            <a:pPr algn="ctr">
              <a:defRPr/>
            </a:pPr>
            <a:endParaRPr lang="en-GB" sz="2000" dirty="0">
              <a:latin typeface="+mj-lt"/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en-GB" sz="2000" b="1" u="sng" dirty="0">
                <a:latin typeface="Arial" panose="020B0604020202020204" pitchFamily="34" charset="0"/>
                <a:cs typeface="Arial" panose="020B0604020202020204" pitchFamily="34" charset="0"/>
              </a:rPr>
              <a:t>Wednesday 14</a:t>
            </a:r>
            <a:r>
              <a:rPr lang="en-GB" sz="2000" b="1" u="sng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2000" b="1" u="sng" dirty="0">
                <a:latin typeface="Arial" panose="020B0604020202020204" pitchFamily="34" charset="0"/>
                <a:cs typeface="Arial" panose="020B0604020202020204" pitchFamily="34" charset="0"/>
              </a:rPr>
              <a:t> January 2026</a:t>
            </a:r>
          </a:p>
          <a:p>
            <a:pPr algn="ctr">
              <a:defRPr/>
            </a:pPr>
            <a:r>
              <a:rPr lang="en-GB" sz="2000" dirty="0">
                <a:latin typeface="+mj-lt"/>
                <a:cs typeface="Arial" panose="020B0604020202020204" pitchFamily="34" charset="0"/>
              </a:rPr>
              <a:t>Running Club KS2 – 8.00 – 8.30 a.m.</a:t>
            </a:r>
          </a:p>
          <a:p>
            <a:pPr algn="ctr">
              <a:defRPr/>
            </a:pPr>
            <a:r>
              <a:rPr lang="en-GB" sz="2000" dirty="0">
                <a:latin typeface="+mj-lt"/>
                <a:cs typeface="Arial" panose="020B0604020202020204" pitchFamily="34" charset="0"/>
              </a:rPr>
              <a:t>Guitar Tuition</a:t>
            </a:r>
          </a:p>
          <a:p>
            <a:pPr algn="ctr">
              <a:defRPr/>
            </a:pPr>
            <a:r>
              <a:rPr lang="en-GB" sz="2000" dirty="0">
                <a:latin typeface="+mj-lt"/>
                <a:cs typeface="Arial" panose="020B0604020202020204" pitchFamily="34" charset="0"/>
              </a:rPr>
              <a:t>Dance Year 1 and 2 – 3.15-4.00 p.m. </a:t>
            </a:r>
            <a:endParaRPr lang="en-GB" sz="2000" b="1" dirty="0">
              <a:solidFill>
                <a:srgbClr val="FF0000"/>
              </a:solidFill>
              <a:latin typeface="+mj-lt"/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en-GB" sz="2000" dirty="0">
                <a:latin typeface="+mj-lt"/>
                <a:cs typeface="Arial" panose="020B0604020202020204" pitchFamily="34" charset="0"/>
              </a:rPr>
              <a:t>Girls Football Squad Training – 3.15 -4.15 p.m. </a:t>
            </a:r>
          </a:p>
          <a:p>
            <a:pPr algn="ctr">
              <a:defRPr/>
            </a:pPr>
            <a:endParaRPr lang="en-GB" sz="2000" dirty="0">
              <a:latin typeface="+mj-lt"/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en-GB" sz="2000" b="1" u="sng" dirty="0">
                <a:latin typeface="Arial" panose="020B0604020202020204" pitchFamily="34" charset="0"/>
                <a:cs typeface="Arial" panose="020B0604020202020204" pitchFamily="34" charset="0"/>
              </a:rPr>
              <a:t>Thursday 15</a:t>
            </a:r>
            <a:r>
              <a:rPr lang="en-GB" sz="2000" b="1" u="sng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2000" b="1" u="sng" dirty="0">
                <a:latin typeface="Arial" panose="020B0604020202020204" pitchFamily="34" charset="0"/>
                <a:cs typeface="Arial" panose="020B0604020202020204" pitchFamily="34" charset="0"/>
              </a:rPr>
              <a:t> January 2026</a:t>
            </a:r>
          </a:p>
          <a:p>
            <a:pPr algn="ctr"/>
            <a:r>
              <a:rPr lang="en-GB" sz="2000" dirty="0">
                <a:latin typeface="+mj-lt"/>
                <a:cs typeface="Arial" panose="020B0604020202020204" pitchFamily="34" charset="0"/>
              </a:rPr>
              <a:t>Mini-Tennis - Year 5 &amp; 6 - 7.45 to 8.30 a.m.</a:t>
            </a:r>
            <a:endParaRPr lang="en-GB" sz="2000" b="1" dirty="0">
              <a:solidFill>
                <a:srgbClr val="FF0000"/>
              </a:solidFill>
              <a:latin typeface="+mj-lt"/>
              <a:cs typeface="Arial" panose="020B0604020202020204" pitchFamily="34" charset="0"/>
            </a:endParaRPr>
          </a:p>
          <a:p>
            <a:pPr algn="ctr"/>
            <a:r>
              <a:rPr lang="en-GB" sz="2000" dirty="0">
                <a:latin typeface="+mj-lt"/>
                <a:cs typeface="Arial" panose="020B0604020202020204" pitchFamily="34" charset="0"/>
              </a:rPr>
              <a:t>Piano Tuition </a:t>
            </a:r>
          </a:p>
          <a:p>
            <a:pPr algn="ctr"/>
            <a:r>
              <a:rPr lang="en-GB" sz="2000" dirty="0">
                <a:latin typeface="+mj-lt"/>
                <a:cs typeface="Arial" panose="020B0604020202020204" pitchFamily="34" charset="0"/>
              </a:rPr>
              <a:t>Creative Flair Dance Year 1 - 4 – Lunchtime</a:t>
            </a:r>
          </a:p>
          <a:p>
            <a:pPr algn="ctr"/>
            <a:r>
              <a:rPr lang="en-GB" sz="2000" dirty="0">
                <a:latin typeface="+mj-lt"/>
                <a:cs typeface="Arial" panose="020B0604020202020204" pitchFamily="34" charset="0"/>
              </a:rPr>
              <a:t>Netball Match – away v All Souls School</a:t>
            </a:r>
          </a:p>
        </p:txBody>
      </p:sp>
    </p:spTree>
    <p:extLst>
      <p:ext uri="{BB962C8B-B14F-4D97-AF65-F5344CB8AC3E}">
        <p14:creationId xmlns:p14="http://schemas.microsoft.com/office/powerpoint/2010/main" val="7541181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22DB1141A3A504B9CC3D01ABF0D6025" ma:contentTypeVersion="15" ma:contentTypeDescription="Create a new document." ma:contentTypeScope="" ma:versionID="1c37fb318c92c28e047bc7a1a19486ec">
  <xsd:schema xmlns:xsd="http://www.w3.org/2001/XMLSchema" xmlns:xs="http://www.w3.org/2001/XMLSchema" xmlns:p="http://schemas.microsoft.com/office/2006/metadata/properties" xmlns:ns2="f078f417-00a5-4ee5-ba59-c5138b31a831" xmlns:ns3="f5854f79-a256-463f-ada5-578e1aba3cb3" targetNamespace="http://schemas.microsoft.com/office/2006/metadata/properties" ma:root="true" ma:fieldsID="83ccb51bbb11b182a7dde1ff1d426769" ns2:_="" ns3:_="">
    <xsd:import namespace="f078f417-00a5-4ee5-ba59-c5138b31a831"/>
    <xsd:import namespace="f5854f79-a256-463f-ada5-578e1aba3cb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078f417-00a5-4ee5-ba59-c5138b31a83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a6eebefc-da06-4060-b0ee-af1a38e9929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2" nillable="true" ma:displayName="Location" ma:description="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854f79-a256-463f-ada5-578e1aba3cb3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e6a2163d-55b3-4dda-a743-7674ddc109cc}" ma:internalName="TaxCatchAll" ma:showField="CatchAllData" ma:web="f5854f79-a256-463f-ada5-578e1aba3cb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f078f417-00a5-4ee5-ba59-c5138b31a831">
      <Terms xmlns="http://schemas.microsoft.com/office/infopath/2007/PartnerControls"/>
    </lcf76f155ced4ddcb4097134ff3c332f>
    <TaxCatchAll xmlns="f5854f79-a256-463f-ada5-578e1aba3cb3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D96E700-0F48-42B1-B849-5F33252696F9}">
  <ds:schemaRefs>
    <ds:schemaRef ds:uri="f078f417-00a5-4ee5-ba59-c5138b31a831"/>
    <ds:schemaRef ds:uri="f5854f79-a256-463f-ada5-578e1aba3cb3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67F63FD6-35AE-4DEB-88E3-04D679B935D7}">
  <ds:schemaRefs>
    <ds:schemaRef ds:uri="http://purl.org/dc/elements/1.1/"/>
    <ds:schemaRef ds:uri="http://purl.org/dc/dcmitype/"/>
    <ds:schemaRef ds:uri="http://schemas.microsoft.com/office/2006/documentManagement/types"/>
    <ds:schemaRef ds:uri="f5854f79-a256-463f-ada5-578e1aba3cb3"/>
    <ds:schemaRef ds:uri="http://schemas.openxmlformats.org/package/2006/metadata/core-properties"/>
    <ds:schemaRef ds:uri="http://schemas.microsoft.com/office/2006/metadata/properties"/>
    <ds:schemaRef ds:uri="http://www.w3.org/XML/1998/namespace"/>
    <ds:schemaRef ds:uri="f078f417-00a5-4ee5-ba59-c5138b31a831"/>
    <ds:schemaRef ds:uri="http://schemas.microsoft.com/office/infopath/2007/PartnerControls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E333F015-1247-4FD0-8321-35F92BCEBEE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193</Words>
  <Application>Microsoft Office PowerPoint</Application>
  <PresentationFormat>Custom</PresentationFormat>
  <Paragraphs>35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Cinematografica ExtraBold</vt:lpstr>
      <vt:lpstr>Ink Free</vt:lpstr>
      <vt:lpstr>Calibri</vt:lpstr>
      <vt:lpstr>Arial</vt:lpstr>
      <vt:lpstr>Aptos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Cream Black Modern School Newsletter</dc:title>
  <dc:creator>Gemma Grealy</dc:creator>
  <cp:lastModifiedBy>Caroline Carr (SJV)</cp:lastModifiedBy>
  <cp:revision>4</cp:revision>
  <cp:lastPrinted>2026-01-12T11:13:08Z</cp:lastPrinted>
  <dcterms:created xsi:type="dcterms:W3CDTF">2006-08-16T00:00:00Z</dcterms:created>
  <dcterms:modified xsi:type="dcterms:W3CDTF">2026-01-12T11:28:56Z</dcterms:modified>
  <dc:identifier>DAFLqHBMlKU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ediaServiceImageTags">
    <vt:lpwstr/>
  </property>
  <property fmtid="{D5CDD505-2E9C-101B-9397-08002B2CF9AE}" pid="3" name="Order">
    <vt:lpwstr>45143600.0000000</vt:lpwstr>
  </property>
  <property fmtid="{D5CDD505-2E9C-101B-9397-08002B2CF9AE}" pid="4" name="ContentTypeId">
    <vt:lpwstr>0x010100522DB1141A3A504B9CC3D01ABF0D6025</vt:lpwstr>
  </property>
</Properties>
</file>