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2"/>
  </p:notesMasterIdLst>
  <p:sldIdLst>
    <p:sldId id="570" r:id="rId5"/>
    <p:sldId id="637" r:id="rId6"/>
    <p:sldId id="624" r:id="rId7"/>
    <p:sldId id="593" r:id="rId8"/>
    <p:sldId id="651" r:id="rId9"/>
    <p:sldId id="652" r:id="rId10"/>
    <p:sldId id="653" r:id="rId11"/>
  </p:sldIdLst>
  <p:sldSz cx="7556500" cy="10693400"/>
  <p:notesSz cx="6797675" cy="9928225"/>
  <p:embeddedFontLst>
    <p:embeddedFont>
      <p:font typeface="Book Antiqua" panose="02040602050305030304" pitchFamily="18" charset="0"/>
      <p:regular r:id="rId13"/>
      <p:bold r:id="rId14"/>
      <p:italic r:id="rId15"/>
      <p:boldItalic r:id="rId16"/>
    </p:embeddedFont>
    <p:embeddedFont>
      <p:font typeface="Cinematografica ExtraBold" panose="020B0604020202020204" charset="0"/>
      <p:regular r:id="rId17"/>
    </p:embeddedFont>
    <p:embeddedFont>
      <p:font typeface="IBM Plex Mono Italics" panose="020B0604020202020204" charset="0"/>
      <p:regular r:id="rId18"/>
    </p:embeddedFont>
    <p:embeddedFont>
      <p:font typeface="Ink Free" panose="03080402000500000000" pitchFamily="66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1C6"/>
    <a:srgbClr val="0EEDF2"/>
    <a:srgbClr val="F907CB"/>
    <a:srgbClr val="FFCC99"/>
    <a:srgbClr val="00FF00"/>
    <a:srgbClr val="FFFFCC"/>
    <a:srgbClr val="CC99FF"/>
    <a:srgbClr val="FF66FF"/>
    <a:srgbClr val="009245"/>
    <a:srgbClr val="3337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5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6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m Chillingsworth (SJV)" userId="c3893768-ba84-432c-847d-a4957774ad79" providerId="ADAL" clId="{9A62C7A6-1471-465F-99B2-9BA5588D9494}"/>
    <pc:docChg chg="modSld">
      <pc:chgData name="Kym Chillingsworth (SJV)" userId="c3893768-ba84-432c-847d-a4957774ad79" providerId="ADAL" clId="{9A62C7A6-1471-465F-99B2-9BA5588D9494}" dt="2026-09-23T09:14:21.976" v="4"/>
      <pc:docMkLst>
        <pc:docMk/>
      </pc:docMkLst>
      <pc:sldChg chg="delSp">
        <pc:chgData name="Kym Chillingsworth (SJV)" userId="c3893768-ba84-432c-847d-a4957774ad79" providerId="ADAL" clId="{9A62C7A6-1471-465F-99B2-9BA5588D9494}" dt="2026-09-23T09:14:21.976" v="4"/>
        <pc:sldMkLst>
          <pc:docMk/>
          <pc:sldMk cId="1315870684" sldId="637"/>
        </pc:sldMkLst>
        <pc:spChg chg="del">
          <ac:chgData name="Kym Chillingsworth (SJV)" userId="c3893768-ba84-432c-847d-a4957774ad79" providerId="ADAL" clId="{9A62C7A6-1471-465F-99B2-9BA5588D9494}" dt="2026-09-23T09:14:21.976" v="3"/>
          <ac:spMkLst>
            <pc:docMk/>
            <pc:sldMk cId="1315870684" sldId="637"/>
            <ac:spMk id="12" creationId="{6137F004-25C2-CB35-7A7A-F5821875A81E}"/>
          </ac:spMkLst>
        </pc:spChg>
        <pc:spChg chg="del">
          <ac:chgData name="Kym Chillingsworth (SJV)" userId="c3893768-ba84-432c-847d-a4957774ad79" providerId="ADAL" clId="{9A62C7A6-1471-465F-99B2-9BA5588D9494}" dt="2026-09-23T09:14:21.976" v="4"/>
          <ac:spMkLst>
            <pc:docMk/>
            <pc:sldMk cId="1315870684" sldId="637"/>
            <ac:spMk id="20" creationId="{B356ED3E-BFB4-7BD1-0A22-DF9BA0333F92}"/>
          </ac:spMkLst>
        </pc:spChg>
        <pc:spChg chg="del">
          <ac:chgData name="Kym Chillingsworth (SJV)" userId="c3893768-ba84-432c-847d-a4957774ad79" providerId="ADAL" clId="{9A62C7A6-1471-465F-99B2-9BA5588D9494}" dt="2026-09-23T09:14:21.976" v="2"/>
          <ac:spMkLst>
            <pc:docMk/>
            <pc:sldMk cId="1315870684" sldId="637"/>
            <ac:spMk id="22" creationId="{8ABF9EB7-64F5-1A93-BC4F-83F6761F3221}"/>
          </ac:spMkLst>
        </pc:spChg>
        <pc:spChg chg="del">
          <ac:chgData name="Kym Chillingsworth (SJV)" userId="c3893768-ba84-432c-847d-a4957774ad79" providerId="ADAL" clId="{9A62C7A6-1471-465F-99B2-9BA5588D9494}" dt="2026-09-23T09:14:21.974" v="1"/>
          <ac:spMkLst>
            <pc:docMk/>
            <pc:sldMk cId="1315870684" sldId="637"/>
            <ac:spMk id="24" creationId="{2D327511-680B-6095-C180-85E0D06226C7}"/>
          </ac:spMkLst>
        </pc:spChg>
        <pc:spChg chg="del">
          <ac:chgData name="Kym Chillingsworth (SJV)" userId="c3893768-ba84-432c-847d-a4957774ad79" providerId="ADAL" clId="{9A62C7A6-1471-465F-99B2-9BA5588D9494}" dt="2026-09-23T09:14:21.974" v="0"/>
          <ac:spMkLst>
            <pc:docMk/>
            <pc:sldMk cId="1315870684" sldId="637"/>
            <ac:spMk id="26" creationId="{89579702-59DE-9450-20F5-2548BDAD57B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93203C-ABD0-4D1F-B072-423AD9D1F8DF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41425"/>
            <a:ext cx="23685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7552"/>
            <a:ext cx="5438775" cy="3909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259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31259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A1C28-7272-428D-8E2A-76078D66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1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5915F-73DD-23E5-BD90-935691837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A36E4D-8F98-030A-9A82-2E5BD38457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8DD229-B4A1-1FD2-E3E0-2B5A209D5E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836AC-669D-5100-EFA7-F569F4460D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A1C28-7272-428D-8E2A-76078D66D7E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208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A1C28-7272-428D-8E2A-76078D66D7E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9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hyperlink" Target="http://www.sjv.hccmac.co.uk/" TargetMode="External"/><Relationship Id="rId4" Type="http://schemas.openxmlformats.org/officeDocument/2006/relationships/hyperlink" Target="mailto:Sjv_admin@hccmac.co.u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openclipart.org/detail/168141/fwd__bubble_hand_drawn-by-rejon-177666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E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6C5674-DC5C-8C2D-7904-99F85D061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4">
            <a:extLst>
              <a:ext uri="{FF2B5EF4-FFF2-40B4-BE49-F238E27FC236}">
                <a16:creationId xmlns:a16="http://schemas.microsoft.com/office/drawing/2014/main" id="{2E6E90DE-C11D-FBC3-6745-DC76F172B280}"/>
              </a:ext>
            </a:extLst>
          </p:cNvPr>
          <p:cNvSpPr/>
          <p:nvPr/>
        </p:nvSpPr>
        <p:spPr>
          <a:xfrm>
            <a:off x="211952" y="1540097"/>
            <a:ext cx="3869405" cy="8030964"/>
          </a:xfrm>
          <a:custGeom>
            <a:avLst/>
            <a:gdLst/>
            <a:ahLst/>
            <a:cxnLst/>
            <a:rect l="l" t="t" r="r" b="b"/>
            <a:pathLst>
              <a:path w="2569005" h="800652">
                <a:moveTo>
                  <a:pt x="0" y="0"/>
                </a:moveTo>
                <a:lnTo>
                  <a:pt x="2569005" y="0"/>
                </a:lnTo>
                <a:lnTo>
                  <a:pt x="2569005" y="800652"/>
                </a:lnTo>
                <a:lnTo>
                  <a:pt x="0" y="800652"/>
                </a:lnTo>
                <a:close/>
              </a:path>
            </a:pathLst>
          </a:custGeom>
          <a:solidFill>
            <a:srgbClr val="F4E1C6"/>
          </a:solidFill>
        </p:spPr>
        <p:txBody>
          <a:bodyPr/>
          <a:lstStyle/>
          <a:p>
            <a:pPr fontAlgn="base"/>
            <a:endParaRPr lang="en-GB" dirty="0"/>
          </a:p>
        </p:txBody>
      </p:sp>
      <p:grpSp>
        <p:nvGrpSpPr>
          <p:cNvPr id="42" name="Group 3">
            <a:extLst>
              <a:ext uri="{FF2B5EF4-FFF2-40B4-BE49-F238E27FC236}">
                <a16:creationId xmlns:a16="http://schemas.microsoft.com/office/drawing/2014/main" id="{106476D7-2D60-294C-D1F2-9BC91D291688}"/>
              </a:ext>
            </a:extLst>
          </p:cNvPr>
          <p:cNvGrpSpPr/>
          <p:nvPr/>
        </p:nvGrpSpPr>
        <p:grpSpPr>
          <a:xfrm>
            <a:off x="4210046" y="1485737"/>
            <a:ext cx="3162019" cy="8063457"/>
            <a:chOff x="886046" y="57028"/>
            <a:chExt cx="2569005" cy="800652"/>
          </a:xfrm>
        </p:grpSpPr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5CD11A91-5D5D-36DE-5E40-BB874825903B}"/>
                </a:ext>
              </a:extLst>
            </p:cNvPr>
            <p:cNvSpPr/>
            <p:nvPr/>
          </p:nvSpPr>
          <p:spPr>
            <a:xfrm>
              <a:off x="886046" y="57028"/>
              <a:ext cx="2569005" cy="800652"/>
            </a:xfrm>
            <a:custGeom>
              <a:avLst/>
              <a:gdLst/>
              <a:ahLst/>
              <a:cxnLst/>
              <a:rect l="l" t="t" r="r" b="b"/>
              <a:pathLst>
                <a:path w="2569005" h="800652">
                  <a:moveTo>
                    <a:pt x="0" y="0"/>
                  </a:moveTo>
                  <a:lnTo>
                    <a:pt x="2569005" y="0"/>
                  </a:lnTo>
                  <a:lnTo>
                    <a:pt x="2569005" y="800652"/>
                  </a:lnTo>
                  <a:lnTo>
                    <a:pt x="0" y="800652"/>
                  </a:lnTo>
                  <a:close/>
                </a:path>
              </a:pathLst>
            </a:custGeom>
            <a:solidFill>
              <a:srgbClr val="F4E1C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extBox 2">
            <a:extLst>
              <a:ext uri="{FF2B5EF4-FFF2-40B4-BE49-F238E27FC236}">
                <a16:creationId xmlns:a16="http://schemas.microsoft.com/office/drawing/2014/main" id="{43D149E8-FBFF-D626-83DA-8256D46864DB}"/>
              </a:ext>
            </a:extLst>
          </p:cNvPr>
          <p:cNvSpPr txBox="1"/>
          <p:nvPr/>
        </p:nvSpPr>
        <p:spPr>
          <a:xfrm>
            <a:off x="1151923" y="26181"/>
            <a:ext cx="5233295" cy="830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  <a:spcBef>
                <a:spcPct val="0"/>
              </a:spcBef>
            </a:pPr>
            <a:r>
              <a:rPr lang="en-US" sz="3600">
                <a:solidFill>
                  <a:srgbClr val="7030A0"/>
                </a:solidFill>
                <a:latin typeface="Cinematografica ExtraBold"/>
              </a:rPr>
              <a:t>St John Vianney Catholic Primary</a:t>
            </a: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92E4A320-5D64-F033-7186-AD0235612DA8}"/>
              </a:ext>
            </a:extLst>
          </p:cNvPr>
          <p:cNvSpPr/>
          <p:nvPr/>
        </p:nvSpPr>
        <p:spPr>
          <a:xfrm>
            <a:off x="161761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4FC7C9E-C895-E8CB-786C-9293B8E08977}"/>
              </a:ext>
            </a:extLst>
          </p:cNvPr>
          <p:cNvSpPr/>
          <p:nvPr/>
        </p:nvSpPr>
        <p:spPr>
          <a:xfrm rot="10799999">
            <a:off x="129897" y="9661573"/>
            <a:ext cx="7285809" cy="24989"/>
          </a:xfrm>
          <a:prstGeom prst="line">
            <a:avLst/>
          </a:prstGeom>
          <a:ln w="3810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Box 25">
            <a:extLst>
              <a:ext uri="{FF2B5EF4-FFF2-40B4-BE49-F238E27FC236}">
                <a16:creationId xmlns:a16="http://schemas.microsoft.com/office/drawing/2014/main" id="{E34E77C3-3956-CF0E-5F56-1AF322D67705}"/>
              </a:ext>
            </a:extLst>
          </p:cNvPr>
          <p:cNvSpPr txBox="1"/>
          <p:nvPr/>
        </p:nvSpPr>
        <p:spPr>
          <a:xfrm>
            <a:off x="135902" y="9721699"/>
            <a:ext cx="2881618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 John Vianney Catholic Primary School 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Mount Nod Way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Coventry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CV5 7GX          </a:t>
            </a:r>
          </a:p>
        </p:txBody>
      </p:sp>
      <p:sp>
        <p:nvSpPr>
          <p:cNvPr id="26" name="TextBox 26">
            <a:extLst>
              <a:ext uri="{FF2B5EF4-FFF2-40B4-BE49-F238E27FC236}">
                <a16:creationId xmlns:a16="http://schemas.microsoft.com/office/drawing/2014/main" id="{2E2FF5CF-C346-3F21-FD18-AFB0E2112E9B}"/>
              </a:ext>
            </a:extLst>
          </p:cNvPr>
          <p:cNvSpPr txBox="1"/>
          <p:nvPr/>
        </p:nvSpPr>
        <p:spPr>
          <a:xfrm>
            <a:off x="4258137" y="1362762"/>
            <a:ext cx="3065833" cy="2554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  <a:latin typeface="Cinematografica ExtraBold"/>
                <a:cs typeface="Arial"/>
              </a:rPr>
              <a:t>Future Dates </a:t>
            </a:r>
          </a:p>
          <a:p>
            <a:endParaRPr lang="en-GB" sz="1500" dirty="0"/>
          </a:p>
          <a:p>
            <a:r>
              <a:rPr lang="en-GB" sz="1400" b="1" dirty="0"/>
              <a:t>29</a:t>
            </a:r>
            <a:r>
              <a:rPr lang="en-GB" sz="1400" b="1" baseline="30000" dirty="0"/>
              <a:t>th</a:t>
            </a:r>
            <a:r>
              <a:rPr lang="en-GB" sz="1400" b="1" dirty="0"/>
              <a:t> Sept </a:t>
            </a:r>
            <a:r>
              <a:rPr lang="en-GB" sz="1400" dirty="0"/>
              <a:t>– Y2 Maths Workshop – 9am</a:t>
            </a:r>
          </a:p>
          <a:p>
            <a:r>
              <a:rPr lang="en-GB" sz="1400" b="1" dirty="0"/>
              <a:t>1</a:t>
            </a:r>
            <a:r>
              <a:rPr lang="en-GB" sz="1400" b="1" baseline="30000" dirty="0"/>
              <a:t>st</a:t>
            </a:r>
            <a:r>
              <a:rPr lang="en-GB" sz="1400" b="1" dirty="0"/>
              <a:t> Oct </a:t>
            </a:r>
            <a:r>
              <a:rPr lang="en-GB" sz="1400" dirty="0"/>
              <a:t>– Y1 Inspire Workshop – 9am</a:t>
            </a:r>
          </a:p>
          <a:p>
            <a:r>
              <a:rPr lang="en-GB" sz="1400" b="1" dirty="0"/>
              <a:t>2</a:t>
            </a:r>
            <a:r>
              <a:rPr lang="en-GB" sz="1400" b="1" baseline="30000" dirty="0"/>
              <a:t>nd</a:t>
            </a:r>
            <a:r>
              <a:rPr lang="en-GB" sz="1400" b="1" dirty="0"/>
              <a:t> Oct </a:t>
            </a:r>
            <a:r>
              <a:rPr lang="en-GB" sz="1400" dirty="0"/>
              <a:t>– Harvest Mass – 9am</a:t>
            </a:r>
          </a:p>
          <a:p>
            <a:r>
              <a:rPr lang="en-GB" sz="1400" b="1" dirty="0"/>
              <a:t>3</a:t>
            </a:r>
            <a:r>
              <a:rPr lang="en-GB" sz="1400" b="1" baseline="30000" dirty="0"/>
              <a:t>rd</a:t>
            </a:r>
            <a:r>
              <a:rPr lang="en-GB" sz="1400" b="1" dirty="0"/>
              <a:t> Oct </a:t>
            </a:r>
            <a:r>
              <a:rPr lang="en-GB" sz="1400" dirty="0"/>
              <a:t>– Y6 Commitment Mass/ R Welcome Mass</a:t>
            </a:r>
          </a:p>
          <a:p>
            <a:endParaRPr lang="en-GB" sz="1400" dirty="0"/>
          </a:p>
          <a:p>
            <a:pPr algn="ctr"/>
            <a:br>
              <a:rPr lang="en-GB" sz="1300" b="1" dirty="0"/>
            </a:br>
            <a:r>
              <a:rPr lang="en-GB" sz="1300" dirty="0">
                <a:latin typeface="Arial"/>
                <a:cs typeface="Arial"/>
              </a:rPr>
              <a:t>    </a:t>
            </a:r>
            <a:endParaRPr lang="en-GB" sz="700" b="1" u="sng" dirty="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AutoShape 10">
            <a:extLst>
              <a:ext uri="{FF2B5EF4-FFF2-40B4-BE49-F238E27FC236}">
                <a16:creationId xmlns:a16="http://schemas.microsoft.com/office/drawing/2014/main" id="{545FFA38-8D50-04F6-1E18-402EABEB4CC0}"/>
              </a:ext>
            </a:extLst>
          </p:cNvPr>
          <p:cNvSpPr/>
          <p:nvPr/>
        </p:nvSpPr>
        <p:spPr>
          <a:xfrm>
            <a:off x="6437758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029" name="Picture 5" descr="0e21577d-e775-4ec3-9b80-2b5ec394e85fMAC%20Logo%20_Square">
            <a:extLst>
              <a:ext uri="{FF2B5EF4-FFF2-40B4-BE49-F238E27FC236}">
                <a16:creationId xmlns:a16="http://schemas.microsoft.com/office/drawing/2014/main" id="{3C73C987-E557-DEBB-19EF-88F55A6DE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" r="7533"/>
          <a:stretch>
            <a:fillRect/>
          </a:stretch>
        </p:blipFill>
        <p:spPr bwMode="auto">
          <a:xfrm>
            <a:off x="6574298" y="317500"/>
            <a:ext cx="709152" cy="83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2F3C149B-1499-E19C-67A3-520B4827A6BA}"/>
              </a:ext>
            </a:extLst>
          </p:cNvPr>
          <p:cNvSpPr/>
          <p:nvPr/>
        </p:nvSpPr>
        <p:spPr>
          <a:xfrm>
            <a:off x="4775404" y="9725267"/>
            <a:ext cx="2369559" cy="1554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200" u="sng" kern="14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Sjv_admin@hccmac.co.uk</a:t>
            </a:r>
            <a:endParaRPr lang="en-GB" sz="1200" u="sng" kern="14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Twitter:  @sjohnvianney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 02476 464088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Website: </a:t>
            </a:r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www.sjv.hccmac.co.uk</a:t>
            </a:r>
            <a:endParaRPr lang="en-GB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19000"/>
              </a:lnSpc>
              <a:spcAft>
                <a:spcPts val="600"/>
              </a:spcAft>
            </a:pPr>
            <a:endParaRPr lang="en-GB" sz="1200" kern="140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16">
            <a:extLst>
              <a:ext uri="{FF2B5EF4-FFF2-40B4-BE49-F238E27FC236}">
                <a16:creationId xmlns:a16="http://schemas.microsoft.com/office/drawing/2014/main" id="{7308B664-E70D-FC72-856A-17EB1AB44A7F}"/>
              </a:ext>
            </a:extLst>
          </p:cNvPr>
          <p:cNvSpPr txBox="1"/>
          <p:nvPr/>
        </p:nvSpPr>
        <p:spPr>
          <a:xfrm>
            <a:off x="824776" y="1092617"/>
            <a:ext cx="6462016" cy="2508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7"/>
              </a:lnSpc>
              <a:spcBef>
                <a:spcPct val="0"/>
              </a:spcBef>
            </a:pPr>
            <a:r>
              <a:rPr lang="en-US" sz="1500" dirty="0">
                <a:solidFill>
                  <a:srgbClr val="000000"/>
                </a:solidFill>
                <a:latin typeface="IBM Plex Mono Italics"/>
              </a:rPr>
              <a:t>WEEKLY SCHOOL NEWSLETTER – </a:t>
            </a:r>
            <a:r>
              <a:rPr lang="en-US" sz="1500" dirty="0">
                <a:latin typeface="IBM Plex Mono Italics"/>
              </a:rPr>
              <a:t>Friday 25</a:t>
            </a:r>
            <a:r>
              <a:rPr lang="en-US" sz="1500" baseline="30000" dirty="0">
                <a:latin typeface="IBM Plex Mono Italics"/>
              </a:rPr>
              <a:t>th</a:t>
            </a:r>
            <a:r>
              <a:rPr lang="en-US" sz="1500" dirty="0">
                <a:latin typeface="IBM Plex Mono Italics"/>
              </a:rPr>
              <a:t> September 2026 </a:t>
            </a:r>
            <a:endParaRPr lang="en-US" sz="1512" dirty="0">
              <a:latin typeface="IBM Plex Mono Itali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5D56308-284A-3CEA-8088-A4FEB84A1AF1}"/>
              </a:ext>
            </a:extLst>
          </p:cNvPr>
          <p:cNvSpPr/>
          <p:nvPr/>
        </p:nvSpPr>
        <p:spPr>
          <a:xfrm>
            <a:off x="1015383" y="6401015"/>
            <a:ext cx="40967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727959-5CD7-51A0-CD2E-14C6E1A2D063}"/>
              </a:ext>
            </a:extLst>
          </p:cNvPr>
          <p:cNvSpPr/>
          <p:nvPr/>
        </p:nvSpPr>
        <p:spPr>
          <a:xfrm>
            <a:off x="170715" y="1709990"/>
            <a:ext cx="370162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4A8F88-D0BE-E855-66BF-DCBF8D9F1C88}"/>
              </a:ext>
            </a:extLst>
          </p:cNvPr>
          <p:cNvSpPr/>
          <p:nvPr/>
        </p:nvSpPr>
        <p:spPr>
          <a:xfrm>
            <a:off x="264105" y="1858083"/>
            <a:ext cx="3778250" cy="569387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sz="1300">
              <a:latin typeface="Arial"/>
              <a:cs typeface="Arial"/>
            </a:endParaRPr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1C9C93-67BF-F1A8-5EC4-0D148435260E}"/>
              </a:ext>
            </a:extLst>
          </p:cNvPr>
          <p:cNvSpPr/>
          <p:nvPr/>
        </p:nvSpPr>
        <p:spPr>
          <a:xfrm>
            <a:off x="283705" y="1737571"/>
            <a:ext cx="3860156" cy="460126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/>
              <a:cs typeface="Aria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A499D43-E66A-DF6D-AE3A-34AFB8FFD9F7}"/>
              </a:ext>
            </a:extLst>
          </p:cNvPr>
          <p:cNvSpPr/>
          <p:nvPr/>
        </p:nvSpPr>
        <p:spPr>
          <a:xfrm>
            <a:off x="210132" y="8073851"/>
            <a:ext cx="389277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3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F43342-2DC9-F8AF-3FBC-E278A1E96C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3902" y="9962673"/>
            <a:ext cx="421948" cy="3981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989E35C-4AD2-227A-7E95-D9EB3C76D89C}"/>
              </a:ext>
            </a:extLst>
          </p:cNvPr>
          <p:cNvSpPr/>
          <p:nvPr/>
        </p:nvSpPr>
        <p:spPr>
          <a:xfrm>
            <a:off x="138813" y="7165511"/>
            <a:ext cx="1988242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50" dirty="0">
                <a:latin typeface="Arial"/>
                <a:cs typeface="Arial"/>
              </a:rPr>
              <a:t>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16641-E8F9-3ED8-0356-E637D817E3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538" y="312774"/>
            <a:ext cx="830546" cy="830546"/>
          </a:xfrm>
          <a:prstGeom prst="rect">
            <a:avLst/>
          </a:prstGeom>
        </p:spPr>
      </p:pic>
      <p:sp>
        <p:nvSpPr>
          <p:cNvPr id="15" name="AutoShape 2">
            <a:extLst>
              <a:ext uri="{FF2B5EF4-FFF2-40B4-BE49-F238E27FC236}">
                <a16:creationId xmlns:a16="http://schemas.microsoft.com/office/drawing/2014/main" id="{1C664F55-C09F-673B-57A5-FC67094E61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625850" y="51943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3028DB-AB67-6826-F5CE-1857829D502A}"/>
              </a:ext>
            </a:extLst>
          </p:cNvPr>
          <p:cNvSpPr txBox="1"/>
          <p:nvPr/>
        </p:nvSpPr>
        <p:spPr>
          <a:xfrm>
            <a:off x="3778250" y="3350358"/>
            <a:ext cx="38313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33377E"/>
                </a:solidFill>
                <a:latin typeface="Cinematografica ExtraBold"/>
                <a:cs typeface="Arial" panose="020B0604020202020204" pitchFamily="34" charset="0"/>
              </a:rPr>
              <a:t>Our Mission This Week</a:t>
            </a:r>
            <a:endParaRPr lang="en-GB" sz="3200" dirty="0">
              <a:solidFill>
                <a:srgbClr val="3337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927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1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E1F30-3482-0EAB-4BEF-C1EB68795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11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3CB288-BEF0-F275-CF36-329D75E86FD2}"/>
              </a:ext>
            </a:extLst>
          </p:cNvPr>
          <p:cNvSpPr txBox="1"/>
          <p:nvPr/>
        </p:nvSpPr>
        <p:spPr>
          <a:xfrm>
            <a:off x="-478301" y="3130008"/>
            <a:ext cx="74158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0" i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1315870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1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604C5-8CD8-CFC7-F4AE-5E3960FF6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0DE86-FB05-F915-E06A-392DCD5A6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98" y="0"/>
            <a:ext cx="7603498" cy="1332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B5FEF8D-E225-48A4-4293-C458DF238358}"/>
              </a:ext>
            </a:extLst>
          </p:cNvPr>
          <p:cNvSpPr txBox="1"/>
          <p:nvPr/>
        </p:nvSpPr>
        <p:spPr>
          <a:xfrm>
            <a:off x="444184" y="8549468"/>
            <a:ext cx="6938896" cy="376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6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6985A455-2E73-0D48-C64C-FF6E61FC4C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89005"/>
              </p:ext>
            </p:extLst>
          </p:nvPr>
        </p:nvGraphicFramePr>
        <p:xfrm>
          <a:off x="325320" y="7370307"/>
          <a:ext cx="6905860" cy="2841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6465">
                  <a:extLst>
                    <a:ext uri="{9D8B030D-6E8A-4147-A177-3AD203B41FA5}">
                      <a16:colId xmlns:a16="http://schemas.microsoft.com/office/drawing/2014/main" val="1237351887"/>
                    </a:ext>
                  </a:extLst>
                </a:gridCol>
                <a:gridCol w="1726465">
                  <a:extLst>
                    <a:ext uri="{9D8B030D-6E8A-4147-A177-3AD203B41FA5}">
                      <a16:colId xmlns:a16="http://schemas.microsoft.com/office/drawing/2014/main" val="3197966311"/>
                    </a:ext>
                  </a:extLst>
                </a:gridCol>
                <a:gridCol w="1726465">
                  <a:extLst>
                    <a:ext uri="{9D8B030D-6E8A-4147-A177-3AD203B41FA5}">
                      <a16:colId xmlns:a16="http://schemas.microsoft.com/office/drawing/2014/main" val="3608340591"/>
                    </a:ext>
                  </a:extLst>
                </a:gridCol>
                <a:gridCol w="1726465">
                  <a:extLst>
                    <a:ext uri="{9D8B030D-6E8A-4147-A177-3AD203B41FA5}">
                      <a16:colId xmlns:a16="http://schemas.microsoft.com/office/drawing/2014/main" val="3382912999"/>
                    </a:ext>
                  </a:extLst>
                </a:gridCol>
              </a:tblGrid>
              <a:tr h="484088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EYFS and KS1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KS2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201106"/>
                  </a:ext>
                </a:extLst>
              </a:tr>
              <a:tr h="831260">
                <a:tc>
                  <a:txBody>
                    <a:bodyPr/>
                    <a:lstStyle/>
                    <a:p>
                      <a:r>
                        <a:rPr lang="en-GB"/>
                        <a:t>Class Name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Weekly Attendance</a:t>
                      </a:r>
                    </a:p>
                    <a:p>
                      <a:endParaRPr lang="en-GB" sz="11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Class  Name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Weekly Attendance</a:t>
                      </a:r>
                      <a:endParaRPr lang="en-GB" sz="11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3786079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Nursery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%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354371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Reception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069284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%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419560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Year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967346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85CCB378-F581-B31D-1241-FE6534CDFA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533710" y="8551220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53A2E1-617D-33D0-9B19-DF70811239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613538" y="9739846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64B78F-7380-6B4D-450A-B93128D5FF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603505" y="8989148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039342-00F9-12A0-D8D7-899E99BB46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3067855" y="9371318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D56FE7E-4DA2-6003-B0A1-7FD376DE1462}"/>
              </a:ext>
            </a:extLst>
          </p:cNvPr>
          <p:cNvSpPr txBox="1"/>
          <p:nvPr/>
        </p:nvSpPr>
        <p:spPr>
          <a:xfrm>
            <a:off x="1560191" y="6309400"/>
            <a:ext cx="4389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7030A0"/>
                </a:solidFill>
                <a:latin typeface="Cinematografica ExtraBold"/>
              </a:rPr>
              <a:t>Attendance  SJV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9C798D0-DAB5-1D79-C2FF-D7E243BE37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3067856" y="8984986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B7D20C-6846-FB42-A5C6-C136B45645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3067855" y="9795945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3166FC-B031-C02A-E47D-5B0E450252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603505" y="9344715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46A2662-7334-2974-3F4B-B1FAAF1FC1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676509"/>
              </p:ext>
            </p:extLst>
          </p:nvPr>
        </p:nvGraphicFramePr>
        <p:xfrm>
          <a:off x="609324" y="1963934"/>
          <a:ext cx="6337851" cy="404066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12025">
                  <a:extLst>
                    <a:ext uri="{9D8B030D-6E8A-4147-A177-3AD203B41FA5}">
                      <a16:colId xmlns:a16="http://schemas.microsoft.com/office/drawing/2014/main" val="1212835983"/>
                    </a:ext>
                  </a:extLst>
                </a:gridCol>
                <a:gridCol w="4125826">
                  <a:extLst>
                    <a:ext uri="{9D8B030D-6E8A-4147-A177-3AD203B41FA5}">
                      <a16:colId xmlns:a16="http://schemas.microsoft.com/office/drawing/2014/main" val="1235904907"/>
                    </a:ext>
                  </a:extLst>
                </a:gridCol>
              </a:tblGrid>
              <a:tr h="47450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Well done to the Stars of the week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7013953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Nursery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endParaRPr lang="en-GB" sz="2000" b="1" kern="1200" dirty="0">
                        <a:solidFill>
                          <a:schemeClr val="dk1"/>
                        </a:solidFill>
                        <a:effectLst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860134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Reception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endParaRPr lang="en-GB" sz="2000" b="1" kern="1200" dirty="0">
                        <a:solidFill>
                          <a:schemeClr val="dk1"/>
                        </a:solidFill>
                        <a:effectLst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621372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endParaRPr lang="en-GB" sz="2000" b="1" kern="1200" dirty="0">
                        <a:solidFill>
                          <a:schemeClr val="dk1"/>
                        </a:solidFill>
                        <a:effectLst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6240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9081570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5226469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029463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0011137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9143382"/>
                  </a:ext>
                </a:extLst>
              </a:tr>
              <a:tr h="183179"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Sports</a:t>
                      </a:r>
                      <a:endParaRPr lang="en-GB" sz="2000" b="1" dirty="0"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0023722"/>
                  </a:ext>
                </a:extLst>
              </a:tr>
            </a:tbl>
          </a:graphicData>
        </a:graphic>
      </p:graphicFrame>
      <p:pic>
        <p:nvPicPr>
          <p:cNvPr id="11" name="Picture 10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9EC59851-A870-DDB0-21B5-99BD8AEFFA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21883" y="1649841"/>
            <a:ext cx="819587" cy="778266"/>
          </a:xfrm>
          <a:prstGeom prst="rect">
            <a:avLst/>
          </a:prstGeom>
        </p:spPr>
      </p:pic>
      <p:pic>
        <p:nvPicPr>
          <p:cNvPr id="17" name="Picture 16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76A8A2B4-E74D-A29F-09C3-058DDC4C85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28217" y="5735953"/>
            <a:ext cx="819587" cy="778266"/>
          </a:xfrm>
          <a:prstGeom prst="rect">
            <a:avLst/>
          </a:prstGeom>
        </p:spPr>
      </p:pic>
      <p:pic>
        <p:nvPicPr>
          <p:cNvPr id="19" name="Picture 18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AF63EC64-A5D4-22C0-3B1D-773AAF2F7A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537381" y="5750263"/>
            <a:ext cx="819587" cy="778266"/>
          </a:xfrm>
          <a:prstGeom prst="rect">
            <a:avLst/>
          </a:prstGeom>
        </p:spPr>
      </p:pic>
      <p:pic>
        <p:nvPicPr>
          <p:cNvPr id="21" name="Picture 20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D7975E96-009B-CE20-1C1F-54C74B2FDD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7406" y="1594151"/>
            <a:ext cx="819587" cy="77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05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E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9D69C1-8DE3-5108-4B28-86F50D1A2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C59D2C1E-5B41-60EA-BFCC-327C1C4D8D12}"/>
              </a:ext>
            </a:extLst>
          </p:cNvPr>
          <p:cNvSpPr txBox="1"/>
          <p:nvPr/>
        </p:nvSpPr>
        <p:spPr>
          <a:xfrm>
            <a:off x="1163352" y="48371"/>
            <a:ext cx="5233295" cy="834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  <a:spcBef>
                <a:spcPct val="0"/>
              </a:spcBef>
            </a:pPr>
            <a:r>
              <a:rPr lang="en-US" sz="3600">
                <a:solidFill>
                  <a:srgbClr val="7030A0"/>
                </a:solidFill>
                <a:latin typeface="Cinematografica ExtraBold"/>
              </a:rPr>
              <a:t>St John Vianney Catholic Primary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AFE72DC2-1681-C14F-B855-326EA3C4261F}"/>
              </a:ext>
            </a:extLst>
          </p:cNvPr>
          <p:cNvSpPr/>
          <p:nvPr/>
        </p:nvSpPr>
        <p:spPr>
          <a:xfrm>
            <a:off x="2344921" y="1187953"/>
            <a:ext cx="2870158" cy="0"/>
          </a:xfrm>
          <a:prstGeom prst="line">
            <a:avLst/>
          </a:prstGeom>
          <a:ln w="9525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4463E085-75AD-6246-E655-CBAE71B0D418}"/>
              </a:ext>
            </a:extLst>
          </p:cNvPr>
          <p:cNvSpPr/>
          <p:nvPr/>
        </p:nvSpPr>
        <p:spPr>
          <a:xfrm>
            <a:off x="161761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816D334-D9E1-3272-8866-BBDD95D240FD}"/>
              </a:ext>
            </a:extLst>
          </p:cNvPr>
          <p:cNvSpPr/>
          <p:nvPr/>
        </p:nvSpPr>
        <p:spPr>
          <a:xfrm rot="10799999" flipV="1">
            <a:off x="150041" y="9637273"/>
            <a:ext cx="7319280" cy="52826"/>
          </a:xfrm>
          <a:prstGeom prst="line">
            <a:avLst/>
          </a:prstGeom>
          <a:ln w="3810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0" name="AutoShape 10">
            <a:extLst>
              <a:ext uri="{FF2B5EF4-FFF2-40B4-BE49-F238E27FC236}">
                <a16:creationId xmlns:a16="http://schemas.microsoft.com/office/drawing/2014/main" id="{A8B0522D-0C2C-5ED7-9AA9-CD712F63DCE1}"/>
              </a:ext>
            </a:extLst>
          </p:cNvPr>
          <p:cNvSpPr/>
          <p:nvPr/>
        </p:nvSpPr>
        <p:spPr>
          <a:xfrm>
            <a:off x="6437758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029" name="Picture 5" descr="0e21577d-e775-4ec3-9b80-2b5ec394e85fMAC%20Logo%20_Square">
            <a:extLst>
              <a:ext uri="{FF2B5EF4-FFF2-40B4-BE49-F238E27FC236}">
                <a16:creationId xmlns:a16="http://schemas.microsoft.com/office/drawing/2014/main" id="{68EB4599-DAB1-8885-84EF-6ACCF525C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" r="7533"/>
          <a:stretch>
            <a:fillRect/>
          </a:stretch>
        </p:blipFill>
        <p:spPr bwMode="auto">
          <a:xfrm>
            <a:off x="6574298" y="317500"/>
            <a:ext cx="709152" cy="83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2" name="Group 3">
            <a:extLst>
              <a:ext uri="{FF2B5EF4-FFF2-40B4-BE49-F238E27FC236}">
                <a16:creationId xmlns:a16="http://schemas.microsoft.com/office/drawing/2014/main" id="{42BA3ADB-01D2-8FB7-7A73-DA14F749CACE}"/>
              </a:ext>
            </a:extLst>
          </p:cNvPr>
          <p:cNvGrpSpPr/>
          <p:nvPr/>
        </p:nvGrpSpPr>
        <p:grpSpPr>
          <a:xfrm>
            <a:off x="160732" y="1320244"/>
            <a:ext cx="7344185" cy="9239287"/>
            <a:chOff x="6639" y="0"/>
            <a:chExt cx="2569005" cy="800652"/>
          </a:xfrm>
        </p:grpSpPr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6E099377-00A7-87A2-21F5-9731E0E5378C}"/>
                </a:ext>
              </a:extLst>
            </p:cNvPr>
            <p:cNvSpPr/>
            <p:nvPr/>
          </p:nvSpPr>
          <p:spPr>
            <a:xfrm>
              <a:off x="6639" y="0"/>
              <a:ext cx="2569005" cy="800652"/>
            </a:xfrm>
            <a:custGeom>
              <a:avLst/>
              <a:gdLst/>
              <a:ahLst/>
              <a:cxnLst/>
              <a:rect l="l" t="t" r="r" b="b"/>
              <a:pathLst>
                <a:path w="2569005" h="800652">
                  <a:moveTo>
                    <a:pt x="0" y="0"/>
                  </a:moveTo>
                  <a:lnTo>
                    <a:pt x="2569005" y="0"/>
                  </a:lnTo>
                  <a:lnTo>
                    <a:pt x="2569005" y="800652"/>
                  </a:lnTo>
                  <a:lnTo>
                    <a:pt x="0" y="800652"/>
                  </a:lnTo>
                  <a:close/>
                </a:path>
              </a:pathLst>
            </a:custGeom>
            <a:solidFill>
              <a:srgbClr val="F4E1C6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3D3488-611D-6063-FEF8-7CFB6B436A25}"/>
              </a:ext>
            </a:extLst>
          </p:cNvPr>
          <p:cNvGraphicFramePr>
            <a:graphicFrameLocks noGrp="1"/>
          </p:cNvGraphicFramePr>
          <p:nvPr/>
        </p:nvGraphicFramePr>
        <p:xfrm>
          <a:off x="6192024" y="6732216"/>
          <a:ext cx="1064526" cy="1371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4526">
                  <a:extLst>
                    <a:ext uri="{9D8B030D-6E8A-4147-A177-3AD203B41FA5}">
                      <a16:colId xmlns:a16="http://schemas.microsoft.com/office/drawing/2014/main" val="3154643617"/>
                    </a:ext>
                  </a:extLst>
                </a:gridCol>
              </a:tblGrid>
              <a:tr h="329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23177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32471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86644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988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15882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A856D2C-145F-C32E-3A6A-28BC2A84E45D}"/>
              </a:ext>
            </a:extLst>
          </p:cNvPr>
          <p:cNvGraphicFramePr>
            <a:graphicFrameLocks noGrp="1"/>
          </p:cNvGraphicFramePr>
          <p:nvPr/>
        </p:nvGraphicFramePr>
        <p:xfrm>
          <a:off x="3974405" y="6409183"/>
          <a:ext cx="1240674" cy="1645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0674">
                  <a:extLst>
                    <a:ext uri="{9D8B030D-6E8A-4147-A177-3AD203B41FA5}">
                      <a16:colId xmlns:a16="http://schemas.microsoft.com/office/drawing/2014/main" val="266120571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81862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91655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22034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836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5191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8918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6ED90B4-EA97-037B-F50C-FEF6337AACEE}"/>
              </a:ext>
            </a:extLst>
          </p:cNvPr>
          <p:cNvGraphicFramePr>
            <a:graphicFrameLocks noGrp="1"/>
          </p:cNvGraphicFramePr>
          <p:nvPr/>
        </p:nvGraphicFramePr>
        <p:xfrm>
          <a:off x="3930304" y="6677789"/>
          <a:ext cx="1066559" cy="14958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6559">
                  <a:extLst>
                    <a:ext uri="{9D8B030D-6E8A-4147-A177-3AD203B41FA5}">
                      <a16:colId xmlns:a16="http://schemas.microsoft.com/office/drawing/2014/main" val="33549996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88619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41845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8724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3124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63235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40022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CDCC51-A47E-2467-5E33-FB4138DAC9B9}"/>
              </a:ext>
            </a:extLst>
          </p:cNvPr>
          <p:cNvGraphicFramePr>
            <a:graphicFrameLocks noGrp="1"/>
          </p:cNvGraphicFramePr>
          <p:nvPr/>
        </p:nvGraphicFramePr>
        <p:xfrm>
          <a:off x="6056124" y="6752297"/>
          <a:ext cx="1371600" cy="1246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412173537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15163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9636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53446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0309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105204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B476397-B70C-99D1-1CE9-2EF6AEA455E7}"/>
              </a:ext>
            </a:extLst>
          </p:cNvPr>
          <p:cNvSpPr/>
          <p:nvPr/>
        </p:nvSpPr>
        <p:spPr>
          <a:xfrm>
            <a:off x="4025110" y="5358452"/>
            <a:ext cx="3370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092EAB3E-1092-3776-1E0F-B636F4BA6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158347" y="483937"/>
            <a:ext cx="7556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4242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EBFB56-C332-22CC-E85C-8F26C49B55EF}"/>
              </a:ext>
            </a:extLst>
          </p:cNvPr>
          <p:cNvSpPr/>
          <p:nvPr/>
        </p:nvSpPr>
        <p:spPr>
          <a:xfrm>
            <a:off x="-2754278" y="-13539152"/>
            <a:ext cx="37782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BE7623-A0CE-321F-DFA4-160A64AA6D1A}"/>
              </a:ext>
            </a:extLst>
          </p:cNvPr>
          <p:cNvSpPr txBox="1"/>
          <p:nvPr/>
        </p:nvSpPr>
        <p:spPr>
          <a:xfrm>
            <a:off x="349863" y="1269839"/>
            <a:ext cx="68388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>
                <a:solidFill>
                  <a:srgbClr val="7030A0"/>
                </a:solidFill>
                <a:latin typeface="Cinematografica ExtraBold" panose="020B0604020202020204" charset="0"/>
              </a:rPr>
              <a:t>WEEKLY DIARY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71E30-2170-4F71-A758-8A6D005A6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863" y="340751"/>
            <a:ext cx="830546" cy="8305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573EAD-3E38-DBA4-D27D-0D77AF99DD1A}"/>
              </a:ext>
            </a:extLst>
          </p:cNvPr>
          <p:cNvSpPr txBox="1"/>
          <p:nvPr/>
        </p:nvSpPr>
        <p:spPr>
          <a:xfrm>
            <a:off x="335244" y="2002887"/>
            <a:ext cx="6995160" cy="8463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nk Free" panose="03080402000500000000" pitchFamily="66" charset="0"/>
              <a:cs typeface="Dreaming Outloud Script Pro" panose="03050502040304050704" pitchFamily="66" charset="0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nk Free" panose="03080402000500000000" pitchFamily="66" charset="0"/>
                <a:cs typeface="Dreaming Outloud Script Pro" panose="03050502040304050704" pitchFamily="66" charset="0"/>
              </a:rPr>
              <a:t>Date’s may be subject to change – please check your emails regularly</a:t>
            </a:r>
          </a:p>
          <a:p>
            <a:pPr lvl="0" algn="ctr">
              <a:defRPr/>
            </a:pPr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Monday 28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September 2026</a:t>
            </a: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Choir – KS2 – Lunchtime</a:t>
            </a: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Dance – KS2 – 3.15pm-4.00pm  </a:t>
            </a:r>
            <a:endParaRPr lang="en-GB" sz="16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Netball Training – Yr 5 &amp; 6 – 3.15pm-4.15pm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Tuesday 29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September 2026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Reception Music – Lunchtime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Recorder Club KS2 – 3.15-4.00 pm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Boys Football Training – 3.15 – 4.15 pm</a:t>
            </a:r>
          </a:p>
          <a:p>
            <a:pPr lvl="0" algn="ctr">
              <a:defRPr/>
            </a:pPr>
            <a:endParaRPr lang="en-GB" sz="1600" dirty="0"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Wednesday 30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 September 2026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Running Club Key Stage 2 – 8.00 – 8.30 am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Guitar Tuition 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Flag Football KS2- Lunchtime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Dance Year 1 and 2 – 3.15-4.00 pm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Girls Football Training – 3.15 -4.15 pm</a:t>
            </a:r>
          </a:p>
          <a:p>
            <a:pPr algn="ctr">
              <a:defRPr/>
            </a:pPr>
            <a:endParaRPr lang="en-GB" sz="2000" dirty="0"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Thursday 1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October 2026</a:t>
            </a: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Mini-Tennis - Year 5 &amp; 6 - 7.45 to 8.30 am</a:t>
            </a: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Piano Tuition 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Creative Flair Dance Year 1 - 4 – Lunchtime 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Cricket – 3.15-4.15pm </a:t>
            </a:r>
          </a:p>
          <a:p>
            <a:pPr algn="ctr"/>
            <a:endParaRPr lang="en-GB" dirty="0">
              <a:cs typeface="Arial" panose="020B0604020202020204" pitchFamily="34" charset="0"/>
            </a:endParaRPr>
          </a:p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Friday 2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October 2026</a:t>
            </a:r>
          </a:p>
          <a:p>
            <a:pPr algn="ctr"/>
            <a:r>
              <a:rPr lang="en-GB" sz="1600" dirty="0">
                <a:latin typeface="+mj-lt"/>
                <a:cs typeface="Arial" panose="020B0604020202020204" pitchFamily="34" charset="0"/>
              </a:rPr>
              <a:t>Reception Welcome Assembly – 9am</a:t>
            </a:r>
          </a:p>
          <a:p>
            <a:pPr algn="ctr"/>
            <a:r>
              <a:rPr lang="en-GB" sz="1600" dirty="0">
                <a:latin typeface="+mj-lt"/>
                <a:cs typeface="Arial" panose="020B0604020202020204" pitchFamily="34" charset="0"/>
              </a:rPr>
              <a:t>Flag Football KS1 – Lunchtime</a:t>
            </a:r>
          </a:p>
          <a:p>
            <a:pPr algn="ctr"/>
            <a:endParaRPr lang="en-GB" sz="1400" dirty="0">
              <a:latin typeface="+mj-lt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+mj-lt"/>
              <a:cs typeface="Arial" panose="020B0604020202020204" pitchFamily="34" charset="0"/>
            </a:endParaRPr>
          </a:p>
          <a:p>
            <a:pPr algn="ctr"/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118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EA80FB-1C78-72EE-5EC7-D958FCF6A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095" y="0"/>
            <a:ext cx="7583595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935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261D88-4A38-4DFA-1AC7-3F012415E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86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BF7471-4955-A5C7-A682-6B6F7A13C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62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078f417-00a5-4ee5-ba59-c5138b31a831">
      <Terms xmlns="http://schemas.microsoft.com/office/infopath/2007/PartnerControls"/>
    </lcf76f155ced4ddcb4097134ff3c332f>
    <TaxCatchAll xmlns="f5854f79-a256-463f-ada5-578e1aba3cb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2DB1141A3A504B9CC3D01ABF0D6025" ma:contentTypeVersion="15" ma:contentTypeDescription="Create a new document." ma:contentTypeScope="" ma:versionID="55762d5ab7e793d736bf67b51668e3af">
  <xsd:schema xmlns:xsd="http://www.w3.org/2001/XMLSchema" xmlns:xs="http://www.w3.org/2001/XMLSchema" xmlns:p="http://schemas.microsoft.com/office/2006/metadata/properties" xmlns:ns2="f078f417-00a5-4ee5-ba59-c5138b31a831" xmlns:ns3="f5854f79-a256-463f-ada5-578e1aba3cb3" targetNamespace="http://schemas.microsoft.com/office/2006/metadata/properties" ma:root="true" ma:fieldsID="cea801fb7e6d9227d50ca4a767e774e9" ns2:_="" ns3:_="">
    <xsd:import namespace="f078f417-00a5-4ee5-ba59-c5138b31a831"/>
    <xsd:import namespace="f5854f79-a256-463f-ada5-578e1aba3c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78f417-00a5-4ee5-ba59-c5138b31a83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6eebefc-da06-4060-b0ee-af1a38e992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54f79-a256-463f-ada5-578e1aba3cb3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6a2163d-55b3-4dda-a743-7674ddc109cc}" ma:internalName="TaxCatchAll" ma:showField="CatchAllData" ma:web="f5854f79-a256-463f-ada5-578e1aba3c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F63FD6-35AE-4DEB-88E3-04D679B935D7}">
  <ds:schemaRefs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f5854f79-a256-463f-ada5-578e1aba3cb3"/>
    <ds:schemaRef ds:uri="f078f417-00a5-4ee5-ba59-c5138b31a831"/>
  </ds:schemaRefs>
</ds:datastoreItem>
</file>

<file path=customXml/itemProps2.xml><?xml version="1.0" encoding="utf-8"?>
<ds:datastoreItem xmlns:ds="http://schemas.openxmlformats.org/officeDocument/2006/customXml" ds:itemID="{E333F015-1247-4FD0-8321-35F92BCEBE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2E6F57-57E0-4670-9F1D-9A45CB8DDD4C}">
  <ds:schemaRefs>
    <ds:schemaRef ds:uri="f078f417-00a5-4ee5-ba59-c5138b31a831"/>
    <ds:schemaRef ds:uri="f5854f79-a256-463f-ada5-578e1aba3cb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</Words>
  <Application>Microsoft Office PowerPoint</Application>
  <PresentationFormat>Custom</PresentationFormat>
  <Paragraphs>120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Cinematografica ExtraBold</vt:lpstr>
      <vt:lpstr>Calibri</vt:lpstr>
      <vt:lpstr>Aptos</vt:lpstr>
      <vt:lpstr>Ink Free</vt:lpstr>
      <vt:lpstr>IBM Plex Mono Italics</vt:lpstr>
      <vt:lpstr>Book Antiqua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Cream Black Modern School Newsletter</dc:title>
  <dc:creator>Gemma Grealy</dc:creator>
  <cp:lastModifiedBy>Kym Chillingsworth (SJV)</cp:lastModifiedBy>
  <cp:revision>1</cp:revision>
  <cp:lastPrinted>2026-09-11T11:01:48Z</cp:lastPrinted>
  <dcterms:created xsi:type="dcterms:W3CDTF">2006-08-16T00:00:00Z</dcterms:created>
  <dcterms:modified xsi:type="dcterms:W3CDTF">2026-09-23T09:56:42Z</dcterms:modified>
  <dc:identifier>DAFLqHBMlKU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Order">
    <vt:lpwstr>45143600.0000000</vt:lpwstr>
  </property>
  <property fmtid="{D5CDD505-2E9C-101B-9397-08002B2CF9AE}" pid="4" name="ContentTypeId">
    <vt:lpwstr>0x010100522DB1141A3A504B9CC3D01ABF0D6025</vt:lpwstr>
  </property>
</Properties>
</file>