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2"/>
  </p:notesMasterIdLst>
  <p:sldIdLst>
    <p:sldId id="570" r:id="rId5"/>
    <p:sldId id="637" r:id="rId6"/>
    <p:sldId id="653" r:id="rId7"/>
    <p:sldId id="624" r:id="rId8"/>
    <p:sldId id="593" r:id="rId9"/>
    <p:sldId id="652" r:id="rId10"/>
    <p:sldId id="651" r:id="rId11"/>
  </p:sldIdLst>
  <p:sldSz cx="7556500" cy="10693400"/>
  <p:notesSz cx="6797675" cy="9928225"/>
  <p:embeddedFontLst>
    <p:embeddedFont>
      <p:font typeface="Arial Black" panose="020B0A04020102020204" pitchFamily="34" charset="0"/>
      <p:bold r:id="rId13"/>
    </p:embeddedFont>
    <p:embeddedFont>
      <p:font typeface="Cinematografica ExtraBold" panose="020B0604020202020204" charset="0"/>
      <p:regular r:id="rId14"/>
    </p:embeddedFont>
    <p:embeddedFont>
      <p:font typeface="IBM Plex Mono Italics" panose="020B0604020202020204" charset="0"/>
      <p:regular r:id="rId15"/>
    </p:embeddedFont>
    <p:embeddedFont>
      <p:font typeface="Ink Free" panose="03080402000500000000" pitchFamily="66" charset="0"/>
      <p:regular r:id="rId16"/>
    </p:embeddedFont>
    <p:embeddedFont>
      <p:font typeface="Segoe UI" panose="020B0502040204020203"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E1C6"/>
    <a:srgbClr val="0EEDF2"/>
    <a:srgbClr val="F907CB"/>
    <a:srgbClr val="FFCC99"/>
    <a:srgbClr val="00FF00"/>
    <a:srgbClr val="FFFFCC"/>
    <a:srgbClr val="CC99FF"/>
    <a:srgbClr val="FF66FF"/>
    <a:srgbClr val="009245"/>
    <a:srgbClr val="3337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F0742D-C1B7-4E43-8CB4-53FDBB356AB6}" v="10" dt="2026-09-11T10:01:27.2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15" autoAdjust="0"/>
    <p:restoredTop sz="94660"/>
  </p:normalViewPr>
  <p:slideViewPr>
    <p:cSldViewPr snapToGrid="0">
      <p:cViewPr varScale="1">
        <p:scale>
          <a:sx n="68" d="100"/>
          <a:sy n="68" d="100"/>
        </p:scale>
        <p:origin x="2460"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1.fntdata"/><Relationship Id="rId18" Type="http://schemas.openxmlformats.org/officeDocument/2006/relationships/font" Target="fonts/font6.fntdata"/><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2.fntdata"/><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m Chillingsworth (SJV)" userId="c3893768-ba84-432c-847d-a4957774ad79" providerId="ADAL" clId="{9A62C7A6-1471-465F-99B2-9BA5588D9494}"/>
    <pc:docChg chg="modSld sldOrd">
      <pc:chgData name="Kym Chillingsworth (SJV)" userId="c3893768-ba84-432c-847d-a4957774ad79" providerId="ADAL" clId="{9A62C7A6-1471-465F-99B2-9BA5588D9494}" dt="2026-09-11T10:02:00.610" v="16"/>
      <pc:docMkLst>
        <pc:docMk/>
      </pc:docMkLst>
      <pc:sldChg chg="addSp modSp">
        <pc:chgData name="Kym Chillingsworth (SJV)" userId="c3893768-ba84-432c-847d-a4957774ad79" providerId="ADAL" clId="{9A62C7A6-1471-465F-99B2-9BA5588D9494}" dt="2026-09-11T10:02:00.610" v="16"/>
        <pc:sldMkLst>
          <pc:docMk/>
          <pc:sldMk cId="1481927286" sldId="570"/>
        </pc:sldMkLst>
        <pc:spChg chg="mod">
          <ac:chgData name="Kym Chillingsworth (SJV)" userId="c3893768-ba84-432c-847d-a4957774ad79" providerId="ADAL" clId="{9A62C7A6-1471-465F-99B2-9BA5588D9494}" dt="2026-09-11T10:01:25.097" v="15"/>
          <ac:spMkLst>
            <pc:docMk/>
            <pc:sldMk cId="1481927286" sldId="570"/>
            <ac:spMk id="12" creationId="{B28F89BB-E4A8-7AE3-D013-89A5224B6A35}"/>
          </ac:spMkLst>
        </pc:spChg>
        <pc:spChg chg="mod">
          <ac:chgData name="Kym Chillingsworth (SJV)" userId="c3893768-ba84-432c-847d-a4957774ad79" providerId="ADAL" clId="{9A62C7A6-1471-465F-99B2-9BA5588D9494}" dt="2026-09-11T09:45:07.714" v="9"/>
          <ac:spMkLst>
            <pc:docMk/>
            <pc:sldMk cId="1481927286" sldId="570"/>
            <ac:spMk id="40" creationId="{2E6E90DE-C11D-FBC3-6745-DC76F172B280}"/>
          </ac:spMkLst>
        </pc:spChg>
        <pc:grpChg chg="add mod">
          <ac:chgData name="Kym Chillingsworth (SJV)" userId="c3893768-ba84-432c-847d-a4957774ad79" providerId="ADAL" clId="{9A62C7A6-1471-465F-99B2-9BA5588D9494}" dt="2026-09-11T10:01:25.097" v="15"/>
          <ac:grpSpMkLst>
            <pc:docMk/>
            <pc:sldMk cId="1481927286" sldId="570"/>
            <ac:grpSpMk id="7" creationId="{C9E6F74B-E693-D61F-F20E-BEE0158E47E0}"/>
          </ac:grpSpMkLst>
        </pc:grpChg>
        <pc:picChg chg="add">
          <ac:chgData name="Kym Chillingsworth (SJV)" userId="c3893768-ba84-432c-847d-a4957774ad79" providerId="ADAL" clId="{9A62C7A6-1471-465F-99B2-9BA5588D9494}" dt="2026-09-11T09:41:30.406" v="5"/>
          <ac:picMkLst>
            <pc:docMk/>
            <pc:sldMk cId="1481927286" sldId="570"/>
            <ac:picMk id="4" creationId="{2ABCCDC8-11B5-FC7A-6A03-84B332EA723F}"/>
          </ac:picMkLst>
        </pc:picChg>
        <pc:picChg chg="add">
          <ac:chgData name="Kym Chillingsworth (SJV)" userId="c3893768-ba84-432c-847d-a4957774ad79" providerId="ADAL" clId="{9A62C7A6-1471-465F-99B2-9BA5588D9494}" dt="2026-09-11T10:02:00.610" v="16"/>
          <ac:picMkLst>
            <pc:docMk/>
            <pc:sldMk cId="1481927286" sldId="570"/>
            <ac:picMk id="19" creationId="{F2911AEC-A2C4-8177-37C9-0E26B454EFC4}"/>
          </ac:picMkLst>
        </pc:picChg>
      </pc:sldChg>
      <pc:sldChg chg="addSp delSp modSp">
        <pc:chgData name="Kym Chillingsworth (SJV)" userId="c3893768-ba84-432c-847d-a4957774ad79" providerId="ADAL" clId="{9A62C7A6-1471-465F-99B2-9BA5588D9494}" dt="2026-09-11T09:54:21.680" v="12"/>
        <pc:sldMkLst>
          <pc:docMk/>
          <pc:sldMk cId="1315870684" sldId="637"/>
        </pc:sldMkLst>
        <pc:spChg chg="del">
          <ac:chgData name="Kym Chillingsworth (SJV)" userId="c3893768-ba84-432c-847d-a4957774ad79" providerId="ADAL" clId="{9A62C7A6-1471-465F-99B2-9BA5588D9494}" dt="2026-09-11T09:27:13.706" v="0"/>
          <ac:spMkLst>
            <pc:docMk/>
            <pc:sldMk cId="1315870684" sldId="637"/>
            <ac:spMk id="4" creationId="{5919689F-7D3B-86AA-56A1-1138E695D765}"/>
          </ac:spMkLst>
        </pc:spChg>
        <pc:spChg chg="del">
          <ac:chgData name="Kym Chillingsworth (SJV)" userId="c3893768-ba84-432c-847d-a4957774ad79" providerId="ADAL" clId="{9A62C7A6-1471-465F-99B2-9BA5588D9494}" dt="2026-09-11T09:27:13.706" v="2"/>
          <ac:spMkLst>
            <pc:docMk/>
            <pc:sldMk cId="1315870684" sldId="637"/>
            <ac:spMk id="13" creationId="{4D7239AE-FFD0-39E3-4E7D-E93D2394283F}"/>
          </ac:spMkLst>
        </pc:spChg>
        <pc:spChg chg="add mod">
          <ac:chgData name="Kym Chillingsworth (SJV)" userId="c3893768-ba84-432c-847d-a4957774ad79" providerId="ADAL" clId="{9A62C7A6-1471-465F-99B2-9BA5588D9494}" dt="2026-09-11T09:52:38.235" v="11"/>
          <ac:spMkLst>
            <pc:docMk/>
            <pc:sldMk cId="1315870684" sldId="637"/>
            <ac:spMk id="15" creationId="{90C833F3-362F-B27D-A13C-86C582E97DD0}"/>
          </ac:spMkLst>
        </pc:spChg>
        <pc:spChg chg="del">
          <ac:chgData name="Kym Chillingsworth (SJV)" userId="c3893768-ba84-432c-847d-a4957774ad79" providerId="ADAL" clId="{9A62C7A6-1471-465F-99B2-9BA5588D9494}" dt="2026-09-11T09:27:13.706" v="1"/>
          <ac:spMkLst>
            <pc:docMk/>
            <pc:sldMk cId="1315870684" sldId="637"/>
            <ac:spMk id="16" creationId="{A3534333-258D-56DA-FD24-F4051DCE0FB2}"/>
          </ac:spMkLst>
        </pc:spChg>
        <pc:picChg chg="add">
          <ac:chgData name="Kym Chillingsworth (SJV)" userId="c3893768-ba84-432c-847d-a4957774ad79" providerId="ADAL" clId="{9A62C7A6-1471-465F-99B2-9BA5588D9494}" dt="2026-09-11T09:54:21.680" v="12"/>
          <ac:picMkLst>
            <pc:docMk/>
            <pc:sldMk cId="1315870684" sldId="637"/>
            <ac:picMk id="19" creationId="{8853A59F-CDF0-3CE6-8333-25E38712EBB5}"/>
          </ac:picMkLst>
        </pc:picChg>
      </pc:sldChg>
      <pc:sldChg chg="ord">
        <pc:chgData name="Kym Chillingsworth (SJV)" userId="c3893768-ba84-432c-847d-a4957774ad79" providerId="ADAL" clId="{9A62C7A6-1471-465F-99B2-9BA5588D9494}" dt="2026-09-11T09:39:05.562" v="4"/>
        <pc:sldMkLst>
          <pc:docMk/>
          <pc:sldMk cId="22403415" sldId="652"/>
        </pc:sldMkLst>
      </pc:sldChg>
      <pc:sldChg chg="addSp setBg">
        <pc:chgData name="Kym Chillingsworth (SJV)" userId="c3893768-ba84-432c-847d-a4957774ad79" providerId="ADAL" clId="{9A62C7A6-1471-465F-99B2-9BA5588D9494}" dt="2026-09-11T09:55:08.004" v="14"/>
        <pc:sldMkLst>
          <pc:docMk/>
          <pc:sldMk cId="3310456887" sldId="653"/>
        </pc:sldMkLst>
        <pc:picChg chg="add">
          <ac:chgData name="Kym Chillingsworth (SJV)" userId="c3893768-ba84-432c-847d-a4957774ad79" providerId="ADAL" clId="{9A62C7A6-1471-465F-99B2-9BA5588D9494}" dt="2026-09-11T09:55:08.004" v="14"/>
          <ac:picMkLst>
            <pc:docMk/>
            <pc:sldMk cId="3310456887" sldId="653"/>
            <ac:picMk id="4" creationId="{7464BA26-6C62-281B-A121-3367C53695F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96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967"/>
          </a:xfrm>
          <a:prstGeom prst="rect">
            <a:avLst/>
          </a:prstGeom>
        </p:spPr>
        <p:txBody>
          <a:bodyPr vert="horz" lIns="91440" tIns="45720" rIns="91440" bIns="45720" rtlCol="0"/>
          <a:lstStyle>
            <a:lvl1pPr algn="r">
              <a:defRPr sz="1200"/>
            </a:lvl1pPr>
          </a:lstStyle>
          <a:p>
            <a:fld id="{7793203C-ABD0-4D1F-B072-423AD9D1F8DF}" type="datetimeFigureOut">
              <a:rPr lang="en-GB" smtClean="0"/>
              <a:t>11/09/2026</a:t>
            </a:fld>
            <a:endParaRPr lang="en-GB"/>
          </a:p>
        </p:txBody>
      </p:sp>
      <p:sp>
        <p:nvSpPr>
          <p:cNvPr id="4" name="Slide Image Placeholder 3"/>
          <p:cNvSpPr>
            <a:spLocks noGrp="1" noRot="1" noChangeAspect="1"/>
          </p:cNvSpPr>
          <p:nvPr>
            <p:ph type="sldImg" idx="2"/>
          </p:nvPr>
        </p:nvSpPr>
        <p:spPr>
          <a:xfrm>
            <a:off x="2214563" y="1241425"/>
            <a:ext cx="23685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7552"/>
            <a:ext cx="5438775" cy="39090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259"/>
            <a:ext cx="2946400" cy="49696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31259"/>
            <a:ext cx="2946400" cy="496967"/>
          </a:xfrm>
          <a:prstGeom prst="rect">
            <a:avLst/>
          </a:prstGeom>
        </p:spPr>
        <p:txBody>
          <a:bodyPr vert="horz" lIns="91440" tIns="45720" rIns="91440" bIns="45720" rtlCol="0" anchor="b"/>
          <a:lstStyle>
            <a:lvl1pPr algn="r">
              <a:defRPr sz="1200"/>
            </a:lvl1pPr>
          </a:lstStyle>
          <a:p>
            <a:fld id="{9B4A1C28-7272-428D-8E2A-76078D66D7E2}" type="slidenum">
              <a:rPr lang="en-GB" smtClean="0"/>
              <a:t>‹#›</a:t>
            </a:fld>
            <a:endParaRPr lang="en-GB"/>
          </a:p>
        </p:txBody>
      </p:sp>
    </p:spTree>
    <p:extLst>
      <p:ext uri="{BB962C8B-B14F-4D97-AF65-F5344CB8AC3E}">
        <p14:creationId xmlns:p14="http://schemas.microsoft.com/office/powerpoint/2010/main" val="128891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5915F-73DD-23E5-BD90-9356918371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A36E4D-8F98-030A-9A82-2E5BD38457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8DD229-B4A1-1FD2-E3E0-2B5A209D5E4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8836AC-669D-5100-EFA7-F569F4460D5D}"/>
              </a:ext>
            </a:extLst>
          </p:cNvPr>
          <p:cNvSpPr>
            <a:spLocks noGrp="1"/>
          </p:cNvSpPr>
          <p:nvPr>
            <p:ph type="sldNum" sz="quarter" idx="5"/>
          </p:nvPr>
        </p:nvSpPr>
        <p:spPr/>
        <p:txBody>
          <a:bodyPr/>
          <a:lstStyle/>
          <a:p>
            <a:fld id="{9B4A1C28-7272-428D-8E2A-76078D66D7E2}" type="slidenum">
              <a:rPr lang="en-GB" smtClean="0"/>
              <a:t>1</a:t>
            </a:fld>
            <a:endParaRPr lang="en-GB"/>
          </a:p>
        </p:txBody>
      </p:sp>
    </p:spTree>
    <p:extLst>
      <p:ext uri="{BB962C8B-B14F-4D97-AF65-F5344CB8AC3E}">
        <p14:creationId xmlns:p14="http://schemas.microsoft.com/office/powerpoint/2010/main" val="1486208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4A1C28-7272-428D-8E2A-76078D66D7E2}" type="slidenum">
              <a:rPr lang="en-GB" smtClean="0"/>
              <a:t>5</a:t>
            </a:fld>
            <a:endParaRPr lang="en-GB"/>
          </a:p>
        </p:txBody>
      </p:sp>
    </p:spTree>
    <p:extLst>
      <p:ext uri="{BB962C8B-B14F-4D97-AF65-F5344CB8AC3E}">
        <p14:creationId xmlns:p14="http://schemas.microsoft.com/office/powerpoint/2010/main" val="73019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hyperlink" Target="http://www.sjv.hccmac.co.uk/" TargetMode="External"/><Relationship Id="rId4" Type="http://schemas.openxmlformats.org/officeDocument/2006/relationships/hyperlink" Target="mailto:Sjv_admin@hccmac.co.uk" TargetMode="Externa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hyperlink" Target="mailto:manhattanmusic.coventry@gmail.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a:extLst>
            <a:ext uri="{FF2B5EF4-FFF2-40B4-BE49-F238E27FC236}">
              <a16:creationId xmlns:a16="http://schemas.microsoft.com/office/drawing/2014/main" id="{B86C5674-DC5C-8C2D-7904-99F85D061010}"/>
            </a:ext>
          </a:extLst>
        </p:cNvPr>
        <p:cNvGrpSpPr/>
        <p:nvPr/>
      </p:nvGrpSpPr>
      <p:grpSpPr>
        <a:xfrm>
          <a:off x="0" y="0"/>
          <a:ext cx="0" cy="0"/>
          <a:chOff x="0" y="0"/>
          <a:chExt cx="0" cy="0"/>
        </a:xfrm>
      </p:grpSpPr>
      <p:sp>
        <p:nvSpPr>
          <p:cNvPr id="40" name="Freeform 4">
            <a:extLst>
              <a:ext uri="{FF2B5EF4-FFF2-40B4-BE49-F238E27FC236}">
                <a16:creationId xmlns:a16="http://schemas.microsoft.com/office/drawing/2014/main" id="{2E6E90DE-C11D-FBC3-6745-DC76F172B280}"/>
              </a:ext>
            </a:extLst>
          </p:cNvPr>
          <p:cNvSpPr/>
          <p:nvPr/>
        </p:nvSpPr>
        <p:spPr>
          <a:xfrm>
            <a:off x="211952" y="1540097"/>
            <a:ext cx="3869405" cy="8030964"/>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pPr fontAlgn="base"/>
            <a:r>
              <a:rPr lang="en-GB" sz="1600" dirty="0"/>
              <a:t>Dear Parents, </a:t>
            </a:r>
          </a:p>
          <a:p>
            <a:pPr fontAlgn="base"/>
            <a:endParaRPr lang="en-GB" sz="1600" dirty="0"/>
          </a:p>
          <a:p>
            <a:pPr algn="ctr" fontAlgn="base"/>
            <a:r>
              <a:rPr lang="en-GB" sz="1600" dirty="0"/>
              <a:t>“It is by forgiving that one is forgiven.” St Teresa of Calcutta (Mother Teresa) </a:t>
            </a:r>
          </a:p>
          <a:p>
            <a:endParaRPr lang="en-GB" sz="1600" dirty="0"/>
          </a:p>
          <a:p>
            <a:endParaRPr lang="en-GB" dirty="0"/>
          </a:p>
          <a:p>
            <a:endParaRPr lang="en-GB" dirty="0"/>
          </a:p>
          <a:p>
            <a:endParaRPr lang="en-GB" dirty="0"/>
          </a:p>
          <a:p>
            <a:pPr algn="ctr"/>
            <a:endParaRPr lang="en-GB" sz="1600" dirty="0"/>
          </a:p>
          <a:p>
            <a:pPr algn="ctr"/>
            <a:r>
              <a:rPr lang="en-GB" sz="1600" dirty="0"/>
              <a:t>In this Sunday’s Gospel, Peter asks Jesus how many times we should forgive. Jesus’ answer shows us that we must forgive one another just as God forgives us: again and again, without limit.</a:t>
            </a:r>
          </a:p>
          <a:p>
            <a:pPr algn="ctr"/>
            <a:r>
              <a:rPr lang="en-GB" sz="1600" dirty="0"/>
              <a:t>God is our loving Father, and we can always count on His loving forgiveness and the freedom that His forgiveness brings. Jesus instructs us to be just as forgiving towards others.</a:t>
            </a:r>
          </a:p>
          <a:p>
            <a:pPr algn="ctr"/>
            <a:r>
              <a:rPr lang="en-GB" sz="1600" dirty="0"/>
              <a:t>Forgiveness is the lifeblood of any family or community. St John Paul II reminds us, “Forgiveness does not come naturally. Forgiving from the heart can sometimes be actually heroic.”</a:t>
            </a:r>
          </a:p>
          <a:p>
            <a:pPr algn="ctr"/>
            <a:endParaRPr lang="en-GB" sz="1600" dirty="0"/>
          </a:p>
          <a:p>
            <a:pPr algn="ctr"/>
            <a:r>
              <a:rPr lang="en-GB" sz="1600" dirty="0"/>
              <a:t>Giving or asking for forgiveness is a powerful way to build stronger relationships with others and with God. We can be certain that, no matter how many times we need to forgive or ask for forgiveness, God will always be there to help us</a:t>
            </a:r>
            <a:r>
              <a:rPr lang="en-GB" dirty="0"/>
              <a:t>.</a:t>
            </a:r>
          </a:p>
          <a:p>
            <a:endParaRPr lang="en-GB" dirty="0"/>
          </a:p>
        </p:txBody>
      </p:sp>
      <p:grpSp>
        <p:nvGrpSpPr>
          <p:cNvPr id="42" name="Group 3">
            <a:extLst>
              <a:ext uri="{FF2B5EF4-FFF2-40B4-BE49-F238E27FC236}">
                <a16:creationId xmlns:a16="http://schemas.microsoft.com/office/drawing/2014/main" id="{106476D7-2D60-294C-D1F2-9BC91D291688}"/>
              </a:ext>
            </a:extLst>
          </p:cNvPr>
          <p:cNvGrpSpPr/>
          <p:nvPr/>
        </p:nvGrpSpPr>
        <p:grpSpPr>
          <a:xfrm>
            <a:off x="4210046" y="1485737"/>
            <a:ext cx="3162019" cy="8063457"/>
            <a:chOff x="886046" y="57028"/>
            <a:chExt cx="2569005" cy="800652"/>
          </a:xfrm>
        </p:grpSpPr>
        <p:sp>
          <p:nvSpPr>
            <p:cNvPr id="43" name="Freeform 4">
              <a:extLst>
                <a:ext uri="{FF2B5EF4-FFF2-40B4-BE49-F238E27FC236}">
                  <a16:creationId xmlns:a16="http://schemas.microsoft.com/office/drawing/2014/main" id="{5CD11A91-5D5D-36DE-5E40-BB874825903B}"/>
                </a:ext>
              </a:extLst>
            </p:cNvPr>
            <p:cNvSpPr/>
            <p:nvPr/>
          </p:nvSpPr>
          <p:spPr>
            <a:xfrm>
              <a:off x="886046" y="57028"/>
              <a:ext cx="2569005" cy="80065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grpSp>
      <p:sp>
        <p:nvSpPr>
          <p:cNvPr id="2" name="TextBox 2">
            <a:extLst>
              <a:ext uri="{FF2B5EF4-FFF2-40B4-BE49-F238E27FC236}">
                <a16:creationId xmlns:a16="http://schemas.microsoft.com/office/drawing/2014/main" id="{43D149E8-FBFF-D626-83DA-8256D46864DB}"/>
              </a:ext>
            </a:extLst>
          </p:cNvPr>
          <p:cNvSpPr txBox="1"/>
          <p:nvPr/>
        </p:nvSpPr>
        <p:spPr>
          <a:xfrm>
            <a:off x="1151923" y="26181"/>
            <a:ext cx="5233295" cy="830997"/>
          </a:xfrm>
          <a:prstGeom prst="rect">
            <a:avLst/>
          </a:prstGeom>
        </p:spPr>
        <p:txBody>
          <a:bodyPr lIns="0" tIns="0" rIns="0" bIns="0" rtlCol="0" anchor="t">
            <a:spAutoFit/>
          </a:bodyPr>
          <a:lstStyle/>
          <a:p>
            <a:pPr algn="ctr">
              <a:lnSpc>
                <a:spcPts val="8539"/>
              </a:lnSpc>
              <a:spcBef>
                <a:spcPct val="0"/>
              </a:spcBef>
            </a:pPr>
            <a:r>
              <a:rPr lang="en-US" sz="3600">
                <a:solidFill>
                  <a:srgbClr val="7030A0"/>
                </a:solidFill>
                <a:latin typeface="Cinematografica ExtraBold"/>
              </a:rPr>
              <a:t>St John Vianney Catholic Primary</a:t>
            </a:r>
          </a:p>
        </p:txBody>
      </p:sp>
      <p:sp>
        <p:nvSpPr>
          <p:cNvPr id="10" name="AutoShape 10">
            <a:extLst>
              <a:ext uri="{FF2B5EF4-FFF2-40B4-BE49-F238E27FC236}">
                <a16:creationId xmlns:a16="http://schemas.microsoft.com/office/drawing/2014/main" id="{92E4A320-5D64-F033-7186-AD0235612DA8}"/>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a:extLst>
              <a:ext uri="{FF2B5EF4-FFF2-40B4-BE49-F238E27FC236}">
                <a16:creationId xmlns:a16="http://schemas.microsoft.com/office/drawing/2014/main" id="{64FC7C9E-C895-E8CB-786C-9293B8E08977}"/>
              </a:ext>
            </a:extLst>
          </p:cNvPr>
          <p:cNvSpPr/>
          <p:nvPr/>
        </p:nvSpPr>
        <p:spPr>
          <a:xfrm rot="10799999">
            <a:off x="129897" y="9661573"/>
            <a:ext cx="7285809" cy="24989"/>
          </a:xfrm>
          <a:prstGeom prst="line">
            <a:avLst/>
          </a:prstGeom>
          <a:ln w="38100" cap="rnd">
            <a:solidFill>
              <a:srgbClr val="000000"/>
            </a:solidFill>
            <a:prstDash val="solid"/>
            <a:headEnd type="none" w="sm" len="sm"/>
            <a:tailEnd type="none" w="sm" len="sm"/>
          </a:ln>
        </p:spPr>
        <p:txBody>
          <a:bodyPr/>
          <a:lstStyle/>
          <a:p>
            <a:endParaRPr lang="en-GB"/>
          </a:p>
        </p:txBody>
      </p:sp>
      <p:sp>
        <p:nvSpPr>
          <p:cNvPr id="25" name="TextBox 25">
            <a:extLst>
              <a:ext uri="{FF2B5EF4-FFF2-40B4-BE49-F238E27FC236}">
                <a16:creationId xmlns:a16="http://schemas.microsoft.com/office/drawing/2014/main" id="{E34E77C3-3956-CF0E-5F56-1AF322D67705}"/>
              </a:ext>
            </a:extLst>
          </p:cNvPr>
          <p:cNvSpPr txBox="1"/>
          <p:nvPr/>
        </p:nvSpPr>
        <p:spPr>
          <a:xfrm>
            <a:off x="135902" y="9721699"/>
            <a:ext cx="2881618" cy="738664"/>
          </a:xfrm>
          <a:prstGeom prst="rect">
            <a:avLst/>
          </a:prstGeom>
        </p:spPr>
        <p:txBody>
          <a:bodyPr wrap="square" lIns="0" tIns="0" rIns="0" bIns="0" rtlCol="0" anchor="t">
            <a:spAutoFit/>
          </a:bodyPr>
          <a:lstStyle/>
          <a:p>
            <a:r>
              <a:rPr lang="en-GB" sz="1200">
                <a:solidFill>
                  <a:srgbClr val="FF0000"/>
                </a:solidFill>
                <a:latin typeface="Arial" panose="020B0604020202020204" pitchFamily="34" charset="0"/>
                <a:cs typeface="Arial" panose="020B0604020202020204" pitchFamily="34" charset="0"/>
              </a:rPr>
              <a:t>St John Vianney Catholic Primary School </a:t>
            </a:r>
          </a:p>
          <a:p>
            <a:r>
              <a:rPr lang="en-GB" sz="1200">
                <a:solidFill>
                  <a:srgbClr val="FF0000"/>
                </a:solidFill>
                <a:latin typeface="Arial" panose="020B0604020202020204" pitchFamily="34" charset="0"/>
                <a:cs typeface="Arial" panose="020B0604020202020204" pitchFamily="34" charset="0"/>
              </a:rPr>
              <a:t>Mount Nod Way</a:t>
            </a:r>
          </a:p>
          <a:p>
            <a:r>
              <a:rPr lang="en-GB" sz="1200">
                <a:solidFill>
                  <a:srgbClr val="FF0000"/>
                </a:solidFill>
                <a:latin typeface="Arial" panose="020B0604020202020204" pitchFamily="34" charset="0"/>
                <a:cs typeface="Arial" panose="020B0604020202020204" pitchFamily="34" charset="0"/>
              </a:rPr>
              <a:t>Coventry</a:t>
            </a:r>
          </a:p>
          <a:p>
            <a:r>
              <a:rPr lang="en-GB" sz="1200">
                <a:solidFill>
                  <a:srgbClr val="FF0000"/>
                </a:solidFill>
                <a:latin typeface="Arial" panose="020B0604020202020204" pitchFamily="34" charset="0"/>
                <a:cs typeface="Arial" panose="020B0604020202020204" pitchFamily="34" charset="0"/>
              </a:rPr>
              <a:t>CV5 7GX          </a:t>
            </a:r>
          </a:p>
        </p:txBody>
      </p:sp>
      <p:sp>
        <p:nvSpPr>
          <p:cNvPr id="26" name="TextBox 26">
            <a:extLst>
              <a:ext uri="{FF2B5EF4-FFF2-40B4-BE49-F238E27FC236}">
                <a16:creationId xmlns:a16="http://schemas.microsoft.com/office/drawing/2014/main" id="{2E2FF5CF-C346-3F21-FD18-AFB0E2112E9B}"/>
              </a:ext>
            </a:extLst>
          </p:cNvPr>
          <p:cNvSpPr txBox="1"/>
          <p:nvPr/>
        </p:nvSpPr>
        <p:spPr>
          <a:xfrm>
            <a:off x="4258137" y="1362762"/>
            <a:ext cx="3065833" cy="3200876"/>
          </a:xfrm>
          <a:prstGeom prst="rect">
            <a:avLst/>
          </a:prstGeom>
        </p:spPr>
        <p:txBody>
          <a:bodyPr wrap="square" lIns="0" tIns="0" rIns="0" bIns="0" rtlCol="0" anchor="t">
            <a:spAutoFit/>
          </a:bodyPr>
          <a:lstStyle/>
          <a:p>
            <a:pPr algn="ctr"/>
            <a:r>
              <a:rPr lang="en-US" sz="2800" dirty="0">
                <a:solidFill>
                  <a:srgbClr val="7030A0"/>
                </a:solidFill>
                <a:latin typeface="Cinematografica ExtraBold"/>
                <a:cs typeface="Arial"/>
              </a:rPr>
              <a:t>Future Dates </a:t>
            </a:r>
          </a:p>
          <a:p>
            <a:endParaRPr lang="en-GB" sz="1500" dirty="0"/>
          </a:p>
          <a:p>
            <a:r>
              <a:rPr lang="en-GB" sz="1500" b="1" dirty="0"/>
              <a:t>21</a:t>
            </a:r>
            <a:r>
              <a:rPr lang="en-GB" sz="1500" b="1" baseline="30000" dirty="0"/>
              <a:t>st</a:t>
            </a:r>
            <a:r>
              <a:rPr lang="en-GB" sz="1500" b="1" dirty="0"/>
              <a:t> Sept </a:t>
            </a:r>
            <a:r>
              <a:rPr lang="en-GB" sz="1500" dirty="0"/>
              <a:t>– Y6 Library Visit – 1.30 p.m.</a:t>
            </a:r>
          </a:p>
          <a:p>
            <a:r>
              <a:rPr lang="en-GB" sz="1500" b="1" dirty="0"/>
              <a:t>23</a:t>
            </a:r>
            <a:r>
              <a:rPr lang="en-GB" sz="1500" b="1" baseline="30000" dirty="0"/>
              <a:t>rd</a:t>
            </a:r>
            <a:r>
              <a:rPr lang="en-GB" sz="1500" b="1" dirty="0"/>
              <a:t> Sept </a:t>
            </a:r>
            <a:r>
              <a:rPr lang="en-GB" sz="1500" dirty="0"/>
              <a:t>– Y6 Reading Café – 8.45 a.m.</a:t>
            </a:r>
          </a:p>
          <a:p>
            <a:r>
              <a:rPr lang="en-GB" sz="1500" b="1" dirty="0"/>
              <a:t>24</a:t>
            </a:r>
            <a:r>
              <a:rPr lang="en-GB" sz="1500" b="1" baseline="30000" dirty="0"/>
              <a:t>th</a:t>
            </a:r>
            <a:r>
              <a:rPr lang="en-GB" sz="1500" b="1" dirty="0"/>
              <a:t> Sept </a:t>
            </a:r>
            <a:r>
              <a:rPr lang="en-GB" sz="1500" dirty="0"/>
              <a:t>– Bishop Ullathorne Open Evening 5-7.00 p.m.</a:t>
            </a:r>
          </a:p>
          <a:p>
            <a:r>
              <a:rPr lang="en-GB" sz="1500" b="1" dirty="0"/>
              <a:t>25</a:t>
            </a:r>
            <a:r>
              <a:rPr lang="en-GB" sz="1500" b="1" baseline="30000" dirty="0"/>
              <a:t>th</a:t>
            </a:r>
            <a:r>
              <a:rPr lang="en-GB" sz="1500" b="1" dirty="0"/>
              <a:t> Sept </a:t>
            </a:r>
            <a:r>
              <a:rPr lang="en-GB" sz="1500" dirty="0"/>
              <a:t>– Reception Welcome Assembly – 9.00 a.m.</a:t>
            </a:r>
          </a:p>
          <a:p>
            <a:pPr algn="ctr"/>
            <a:endParaRPr lang="en-GB" b="1" dirty="0"/>
          </a:p>
          <a:p>
            <a:pPr algn="ctr"/>
            <a:endParaRPr lang="en-GB" b="1" dirty="0"/>
          </a:p>
          <a:p>
            <a:pPr algn="ctr"/>
            <a:br>
              <a:rPr lang="en-GB" sz="1300" b="1" dirty="0"/>
            </a:br>
            <a:r>
              <a:rPr lang="en-GB" sz="1300" dirty="0">
                <a:latin typeface="Arial"/>
                <a:cs typeface="Arial"/>
              </a:rPr>
              <a:t>    </a:t>
            </a:r>
            <a:endParaRPr lang="en-GB" sz="700" b="1" u="sng" dirty="0">
              <a:solidFill>
                <a:srgbClr val="FF0000"/>
              </a:solidFill>
              <a:latin typeface="Arial"/>
              <a:cs typeface="Arial"/>
            </a:endParaRPr>
          </a:p>
          <a:p>
            <a:pPr algn="ctr"/>
            <a:endParaRPr lang="en-GB" sz="1300" dirty="0">
              <a:latin typeface="Arial" panose="020B0604020202020204" pitchFamily="34" charset="0"/>
              <a:cs typeface="Arial" panose="020B0604020202020204" pitchFamily="34" charset="0"/>
            </a:endParaRPr>
          </a:p>
        </p:txBody>
      </p:sp>
      <p:sp>
        <p:nvSpPr>
          <p:cNvPr id="30" name="AutoShape 10">
            <a:extLst>
              <a:ext uri="{FF2B5EF4-FFF2-40B4-BE49-F238E27FC236}">
                <a16:creationId xmlns:a16="http://schemas.microsoft.com/office/drawing/2014/main" id="{545FFA38-8D50-04F6-1E18-402EABEB4CC0}"/>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3C73C987-E557-DEBB-19EF-88F55A6DE4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 name="Rectangle 30">
            <a:extLst>
              <a:ext uri="{FF2B5EF4-FFF2-40B4-BE49-F238E27FC236}">
                <a16:creationId xmlns:a16="http://schemas.microsoft.com/office/drawing/2014/main" id="{2F3C149B-1499-E19C-67A3-520B4827A6BA}"/>
              </a:ext>
            </a:extLst>
          </p:cNvPr>
          <p:cNvSpPr/>
          <p:nvPr/>
        </p:nvSpPr>
        <p:spPr>
          <a:xfrm>
            <a:off x="4775404" y="9725267"/>
            <a:ext cx="2369559" cy="1554143"/>
          </a:xfrm>
          <a:prstGeom prst="rect">
            <a:avLst/>
          </a:prstGeom>
        </p:spPr>
        <p:txBody>
          <a:bodyPr wrap="square">
            <a:spAutoFit/>
          </a:bodyPr>
          <a:lstStyle/>
          <a:p>
            <a:pPr>
              <a:spcAft>
                <a:spcPts val="600"/>
              </a:spcAft>
            </a:pPr>
            <a:r>
              <a:rPr lang="en-GB" sz="1200" u="sng" kern="1400">
                <a:solidFill>
                  <a:srgbClr val="FF000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Sjv_admin@hccmac.co.uk</a:t>
            </a:r>
            <a:endParaRPr lang="en-GB" sz="1200" u="sng" kern="1400">
              <a:solidFill>
                <a:srgbClr val="FF0000"/>
              </a:solidFill>
              <a:latin typeface="Arial" panose="020B0604020202020204" pitchFamily="34" charset="0"/>
              <a:cs typeface="Arial" panose="020B0604020202020204" pitchFamily="34" charset="0"/>
            </a:endParaRPr>
          </a:p>
          <a:p>
            <a:pPr>
              <a:spcAft>
                <a:spcPts val="600"/>
              </a:spcAft>
            </a:pPr>
            <a:r>
              <a:rPr lang="en-GB" sz="1200">
                <a:solidFill>
                  <a:srgbClr val="FF0000"/>
                </a:solidFill>
                <a:latin typeface="Arial" panose="020B0604020202020204" pitchFamily="34" charset="0"/>
                <a:cs typeface="Arial" panose="020B0604020202020204" pitchFamily="34" charset="0"/>
              </a:rPr>
              <a:t>Twitter:  @sjohnvianney</a:t>
            </a:r>
          </a:p>
          <a:p>
            <a:r>
              <a:rPr lang="en-GB" sz="1200">
                <a:solidFill>
                  <a:srgbClr val="FF0000"/>
                </a:solidFill>
                <a:latin typeface="Arial" panose="020B0604020202020204" pitchFamily="34" charset="0"/>
                <a:cs typeface="Arial" panose="020B0604020202020204" pitchFamily="34" charset="0"/>
              </a:rPr>
              <a:t>Phone 02476 464088</a:t>
            </a:r>
          </a:p>
          <a:p>
            <a:r>
              <a:rPr lang="en-GB" sz="1200">
                <a:solidFill>
                  <a:srgbClr val="FF0000"/>
                </a:solidFill>
                <a:latin typeface="Arial" panose="020B0604020202020204" pitchFamily="34" charset="0"/>
                <a:cs typeface="Arial" panose="020B0604020202020204" pitchFamily="34" charset="0"/>
              </a:rPr>
              <a:t>Website: </a:t>
            </a:r>
            <a:r>
              <a:rPr lang="en-GB" sz="1200">
                <a:solidFill>
                  <a:srgbClr val="FF000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www.sjv.hccmac.co.uk</a:t>
            </a:r>
            <a:endParaRPr lang="en-GB" sz="1200">
              <a:solidFill>
                <a:srgbClr val="FF0000"/>
              </a:solidFill>
              <a:latin typeface="Arial" panose="020B0604020202020204" pitchFamily="34" charset="0"/>
              <a:cs typeface="Arial" panose="020B0604020202020204" pitchFamily="34" charset="0"/>
            </a:endParaRPr>
          </a:p>
          <a:p>
            <a:endParaRPr lang="en-GB" sz="1200">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 </a:t>
            </a:r>
          </a:p>
          <a:p>
            <a:pPr>
              <a:lnSpc>
                <a:spcPct val="119000"/>
              </a:lnSpc>
              <a:spcAft>
                <a:spcPts val="600"/>
              </a:spcAft>
            </a:pPr>
            <a:endParaRPr lang="en-GB" sz="1200" kern="1400">
              <a:ln>
                <a:noFill/>
              </a:ln>
              <a:solidFill>
                <a:srgbClr val="000000"/>
              </a:solidFill>
              <a:effectLst/>
              <a:latin typeface="Arial" panose="020B0604020202020204" pitchFamily="34" charset="0"/>
              <a:cs typeface="Arial" panose="020B0604020202020204" pitchFamily="34" charset="0"/>
            </a:endParaRPr>
          </a:p>
        </p:txBody>
      </p:sp>
      <p:sp>
        <p:nvSpPr>
          <p:cNvPr id="39" name="TextBox 16">
            <a:extLst>
              <a:ext uri="{FF2B5EF4-FFF2-40B4-BE49-F238E27FC236}">
                <a16:creationId xmlns:a16="http://schemas.microsoft.com/office/drawing/2014/main" id="{7308B664-E70D-FC72-856A-17EB1AB44A7F}"/>
              </a:ext>
            </a:extLst>
          </p:cNvPr>
          <p:cNvSpPr txBox="1"/>
          <p:nvPr/>
        </p:nvSpPr>
        <p:spPr>
          <a:xfrm>
            <a:off x="824776" y="1092617"/>
            <a:ext cx="6462016" cy="250838"/>
          </a:xfrm>
          <a:prstGeom prst="rect">
            <a:avLst/>
          </a:prstGeom>
        </p:spPr>
        <p:txBody>
          <a:bodyPr wrap="square" lIns="0" tIns="0" rIns="0" bIns="0" rtlCol="0" anchor="t">
            <a:spAutoFit/>
          </a:bodyPr>
          <a:lstStyle/>
          <a:p>
            <a:pPr algn="ctr">
              <a:lnSpc>
                <a:spcPts val="2117"/>
              </a:lnSpc>
              <a:spcBef>
                <a:spcPct val="0"/>
              </a:spcBef>
            </a:pPr>
            <a:r>
              <a:rPr lang="en-US" sz="1500" dirty="0">
                <a:solidFill>
                  <a:srgbClr val="000000"/>
                </a:solidFill>
                <a:latin typeface="IBM Plex Mono Italics"/>
              </a:rPr>
              <a:t>WEEKLY SCHOOL NEWSLETTER – </a:t>
            </a:r>
            <a:r>
              <a:rPr lang="en-US" sz="1500" dirty="0">
                <a:latin typeface="IBM Plex Mono Italics"/>
              </a:rPr>
              <a:t>Friday 11</a:t>
            </a:r>
            <a:r>
              <a:rPr lang="en-US" sz="1500" baseline="30000" dirty="0">
                <a:latin typeface="IBM Plex Mono Italics"/>
              </a:rPr>
              <a:t>th</a:t>
            </a:r>
            <a:r>
              <a:rPr lang="en-US" sz="1500" dirty="0">
                <a:latin typeface="IBM Plex Mono Italics"/>
              </a:rPr>
              <a:t> September 2026 </a:t>
            </a:r>
            <a:endParaRPr lang="en-US" sz="1512" dirty="0">
              <a:latin typeface="IBM Plex Mono Italics"/>
            </a:endParaRPr>
          </a:p>
        </p:txBody>
      </p:sp>
      <p:sp>
        <p:nvSpPr>
          <p:cNvPr id="35" name="Rectangle 34">
            <a:extLst>
              <a:ext uri="{FF2B5EF4-FFF2-40B4-BE49-F238E27FC236}">
                <a16:creationId xmlns:a16="http://schemas.microsoft.com/office/drawing/2014/main" id="{15D56308-284A-3CEA-8088-A4FEB84A1AF1}"/>
              </a:ext>
            </a:extLst>
          </p:cNvPr>
          <p:cNvSpPr/>
          <p:nvPr/>
        </p:nvSpPr>
        <p:spPr>
          <a:xfrm>
            <a:off x="1015383" y="6401015"/>
            <a:ext cx="4096778" cy="738664"/>
          </a:xfrm>
          <a:prstGeom prst="rect">
            <a:avLst/>
          </a:prstGeom>
        </p:spPr>
        <p:txBody>
          <a:bodyPr wrap="square">
            <a:spAutoFit/>
          </a:bodyPr>
          <a:lstStyle/>
          <a:p>
            <a:endParaRPr lang="en-GB" sz="1400">
              <a:latin typeface="Arial" panose="020B0604020202020204" pitchFamily="34" charset="0"/>
              <a:cs typeface="Arial" panose="020B0604020202020204" pitchFamily="34" charset="0"/>
            </a:endParaRPr>
          </a:p>
          <a:p>
            <a:endParaRPr lang="en-GB" sz="1400">
              <a:latin typeface="Arial" panose="020B0604020202020204" pitchFamily="34" charset="0"/>
              <a:cs typeface="Arial" panose="020B0604020202020204" pitchFamily="34" charset="0"/>
            </a:endParaRPr>
          </a:p>
          <a:p>
            <a:endParaRPr lang="en-GB" sz="140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8B727959-5CD7-51A0-CD2E-14C6E1A2D063}"/>
              </a:ext>
            </a:extLst>
          </p:cNvPr>
          <p:cNvSpPr/>
          <p:nvPr/>
        </p:nvSpPr>
        <p:spPr>
          <a:xfrm>
            <a:off x="170715" y="1709990"/>
            <a:ext cx="3701621" cy="492443"/>
          </a:xfrm>
          <a:prstGeom prst="rect">
            <a:avLst/>
          </a:prstGeom>
        </p:spPr>
        <p:txBody>
          <a:bodyPr wrap="square">
            <a:spAutoFit/>
          </a:bodyPr>
          <a:lstStyle/>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8B4A8F88-D0BE-E855-66BF-DCBF8D9F1C88}"/>
              </a:ext>
            </a:extLst>
          </p:cNvPr>
          <p:cNvSpPr/>
          <p:nvPr/>
        </p:nvSpPr>
        <p:spPr>
          <a:xfrm>
            <a:off x="264105" y="1858083"/>
            <a:ext cx="3778250" cy="569387"/>
          </a:xfrm>
          <a:prstGeom prst="rect">
            <a:avLst/>
          </a:prstGeom>
        </p:spPr>
        <p:txBody>
          <a:bodyPr lIns="91440" tIns="45720" rIns="91440" bIns="45720" anchor="t">
            <a:spAutoFit/>
          </a:bodyPr>
          <a:lstStyle/>
          <a:p>
            <a:pPr algn="ctr"/>
            <a:endParaRPr lang="en-GB" sz="1300">
              <a:latin typeface="Arial"/>
              <a:cs typeface="Arial"/>
            </a:endParaRPr>
          </a:p>
          <a:p>
            <a:pPr algn="ctr"/>
            <a:endParaRPr lang="en-US">
              <a:cs typeface="Calibri"/>
            </a:endParaRPr>
          </a:p>
        </p:txBody>
      </p:sp>
      <p:sp>
        <p:nvSpPr>
          <p:cNvPr id="11" name="Rectangle 10">
            <a:extLst>
              <a:ext uri="{FF2B5EF4-FFF2-40B4-BE49-F238E27FC236}">
                <a16:creationId xmlns:a16="http://schemas.microsoft.com/office/drawing/2014/main" id="{401C9C93-67BF-F1A8-5EC4-0D148435260E}"/>
              </a:ext>
            </a:extLst>
          </p:cNvPr>
          <p:cNvSpPr/>
          <p:nvPr/>
        </p:nvSpPr>
        <p:spPr>
          <a:xfrm>
            <a:off x="283705" y="1737571"/>
            <a:ext cx="3860156" cy="4601260"/>
          </a:xfrm>
          <a:prstGeom prst="rect">
            <a:avLst/>
          </a:prstGeom>
        </p:spPr>
        <p:txBody>
          <a:bodyPr wrap="square" lIns="91440" tIns="45720" rIns="91440" bIns="45720" anchor="t">
            <a:spAutoFit/>
          </a:bodyPr>
          <a:lstStyle/>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a:cs typeface="Arial"/>
            </a:endParaRPr>
          </a:p>
        </p:txBody>
      </p:sp>
      <p:sp>
        <p:nvSpPr>
          <p:cNvPr id="14" name="Rectangle 13">
            <a:extLst>
              <a:ext uri="{FF2B5EF4-FFF2-40B4-BE49-F238E27FC236}">
                <a16:creationId xmlns:a16="http://schemas.microsoft.com/office/drawing/2014/main" id="{5A499D43-E66A-DF6D-AE3A-34AFB8FFD9F7}"/>
              </a:ext>
            </a:extLst>
          </p:cNvPr>
          <p:cNvSpPr/>
          <p:nvPr/>
        </p:nvSpPr>
        <p:spPr>
          <a:xfrm>
            <a:off x="210132" y="8073851"/>
            <a:ext cx="3892776" cy="292388"/>
          </a:xfrm>
          <a:prstGeom prst="rect">
            <a:avLst/>
          </a:prstGeom>
        </p:spPr>
        <p:txBody>
          <a:bodyPr wrap="square">
            <a:spAutoFit/>
          </a:bodyPr>
          <a:lstStyle/>
          <a:p>
            <a:pPr algn="ctr"/>
            <a:r>
              <a:rPr lang="en-GB" sz="1300">
                <a:latin typeface="Arial" panose="020B0604020202020204" pitchFamily="34" charset="0"/>
                <a:cs typeface="Arial" panose="020B0604020202020204" pitchFamily="34" charset="0"/>
              </a:rPr>
              <a:t> </a:t>
            </a:r>
          </a:p>
        </p:txBody>
      </p:sp>
      <p:pic>
        <p:nvPicPr>
          <p:cNvPr id="9" name="Picture 8">
            <a:extLst>
              <a:ext uri="{FF2B5EF4-FFF2-40B4-BE49-F238E27FC236}">
                <a16:creationId xmlns:a16="http://schemas.microsoft.com/office/drawing/2014/main" id="{27F43342-2DC9-F8AF-3FBC-E278A1E96C1F}"/>
              </a:ext>
            </a:extLst>
          </p:cNvPr>
          <p:cNvPicPr>
            <a:picLocks noChangeAspect="1"/>
          </p:cNvPicPr>
          <p:nvPr/>
        </p:nvPicPr>
        <p:blipFill>
          <a:blip r:embed="rId6"/>
          <a:stretch>
            <a:fillRect/>
          </a:stretch>
        </p:blipFill>
        <p:spPr>
          <a:xfrm>
            <a:off x="7013902" y="9962673"/>
            <a:ext cx="421948" cy="398139"/>
          </a:xfrm>
          <a:prstGeom prst="rect">
            <a:avLst/>
          </a:prstGeom>
        </p:spPr>
      </p:pic>
      <p:sp>
        <p:nvSpPr>
          <p:cNvPr id="20" name="Rectangle 19">
            <a:extLst>
              <a:ext uri="{FF2B5EF4-FFF2-40B4-BE49-F238E27FC236}">
                <a16:creationId xmlns:a16="http://schemas.microsoft.com/office/drawing/2014/main" id="{8989E35C-4AD2-227A-7E95-D9EB3C76D89C}"/>
              </a:ext>
            </a:extLst>
          </p:cNvPr>
          <p:cNvSpPr/>
          <p:nvPr/>
        </p:nvSpPr>
        <p:spPr>
          <a:xfrm>
            <a:off x="138813" y="7165511"/>
            <a:ext cx="1988242" cy="284693"/>
          </a:xfrm>
          <a:prstGeom prst="rect">
            <a:avLst/>
          </a:prstGeom>
        </p:spPr>
        <p:txBody>
          <a:bodyPr wrap="square">
            <a:spAutoFit/>
          </a:bodyPr>
          <a:lstStyle/>
          <a:p>
            <a:pPr algn="ctr"/>
            <a:r>
              <a:rPr lang="en-GB" sz="1250" dirty="0">
                <a:latin typeface="Arial"/>
                <a:cs typeface="Arial"/>
              </a:rPr>
              <a:t>. </a:t>
            </a:r>
          </a:p>
        </p:txBody>
      </p:sp>
      <p:pic>
        <p:nvPicPr>
          <p:cNvPr id="3" name="Picture 2">
            <a:extLst>
              <a:ext uri="{FF2B5EF4-FFF2-40B4-BE49-F238E27FC236}">
                <a16:creationId xmlns:a16="http://schemas.microsoft.com/office/drawing/2014/main" id="{F1916641-E8F9-3ED8-0356-E637D817E306}"/>
              </a:ext>
            </a:extLst>
          </p:cNvPr>
          <p:cNvPicPr>
            <a:picLocks noChangeAspect="1"/>
          </p:cNvPicPr>
          <p:nvPr/>
        </p:nvPicPr>
        <p:blipFill>
          <a:blip r:embed="rId7"/>
          <a:stretch>
            <a:fillRect/>
          </a:stretch>
        </p:blipFill>
        <p:spPr>
          <a:xfrm>
            <a:off x="360538" y="312774"/>
            <a:ext cx="830546" cy="830546"/>
          </a:xfrm>
          <a:prstGeom prst="rect">
            <a:avLst/>
          </a:prstGeom>
        </p:spPr>
      </p:pic>
      <p:sp>
        <p:nvSpPr>
          <p:cNvPr id="15" name="AutoShape 2">
            <a:extLst>
              <a:ext uri="{FF2B5EF4-FFF2-40B4-BE49-F238E27FC236}">
                <a16:creationId xmlns:a16="http://schemas.microsoft.com/office/drawing/2014/main" id="{1C664F55-C09F-673B-57A5-FC67094E617A}"/>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extBox 7">
            <a:extLst>
              <a:ext uri="{FF2B5EF4-FFF2-40B4-BE49-F238E27FC236}">
                <a16:creationId xmlns:a16="http://schemas.microsoft.com/office/drawing/2014/main" id="{E63028DB-AB67-6826-F5CE-1857829D502A}"/>
              </a:ext>
            </a:extLst>
          </p:cNvPr>
          <p:cNvSpPr txBox="1"/>
          <p:nvPr/>
        </p:nvSpPr>
        <p:spPr>
          <a:xfrm>
            <a:off x="3930650" y="3434113"/>
            <a:ext cx="3831336" cy="584775"/>
          </a:xfrm>
          <a:prstGeom prst="rect">
            <a:avLst/>
          </a:prstGeom>
          <a:noFill/>
        </p:spPr>
        <p:txBody>
          <a:bodyPr wrap="square">
            <a:spAutoFit/>
          </a:bodyPr>
          <a:lstStyle/>
          <a:p>
            <a:pPr algn="ctr"/>
            <a:r>
              <a:rPr lang="en-US" sz="3200" dirty="0">
                <a:solidFill>
                  <a:srgbClr val="33377E"/>
                </a:solidFill>
                <a:latin typeface="Cinematografica ExtraBold"/>
                <a:cs typeface="Arial" panose="020B0604020202020204" pitchFamily="34" charset="0"/>
              </a:rPr>
              <a:t>Our Mission This Week</a:t>
            </a:r>
            <a:endParaRPr lang="en-GB" sz="3200" dirty="0">
              <a:solidFill>
                <a:srgbClr val="33377E"/>
              </a:solidFill>
              <a:latin typeface="Arial" panose="020B0604020202020204" pitchFamily="34" charset="0"/>
              <a:cs typeface="Arial" panose="020B0604020202020204" pitchFamily="34" charset="0"/>
            </a:endParaRPr>
          </a:p>
        </p:txBody>
      </p:sp>
      <p:pic>
        <p:nvPicPr>
          <p:cNvPr id="4" name="Picture 3" descr="Lesson 23: Forgiving One Another">
            <a:extLst>
              <a:ext uri="{FF2B5EF4-FFF2-40B4-BE49-F238E27FC236}">
                <a16:creationId xmlns:a16="http://schemas.microsoft.com/office/drawing/2014/main" id="{2ABCCDC8-11B5-FC7A-6A03-84B332EA723F}"/>
              </a:ext>
            </a:extLst>
          </p:cNvPr>
          <p:cNvPicPr>
            <a:picLocks noChangeAspect="1"/>
          </p:cNvPicPr>
          <p:nvPr/>
        </p:nvPicPr>
        <p:blipFill>
          <a:blip r:embed="rId8"/>
          <a:stretch>
            <a:fillRect/>
          </a:stretch>
        </p:blipFill>
        <p:spPr>
          <a:xfrm>
            <a:off x="1543301" y="2678802"/>
            <a:ext cx="1206705" cy="1044000"/>
          </a:xfrm>
          <a:prstGeom prst="rect">
            <a:avLst/>
          </a:prstGeom>
        </p:spPr>
      </p:pic>
      <p:sp>
        <p:nvSpPr>
          <p:cNvPr id="18" name="TextBox 17">
            <a:extLst>
              <a:ext uri="{FF2B5EF4-FFF2-40B4-BE49-F238E27FC236}">
                <a16:creationId xmlns:a16="http://schemas.microsoft.com/office/drawing/2014/main" id="{591F2E90-D0A7-EEFE-025F-5BCBD5B89BBE}"/>
              </a:ext>
            </a:extLst>
          </p:cNvPr>
          <p:cNvSpPr txBox="1"/>
          <p:nvPr/>
        </p:nvSpPr>
        <p:spPr>
          <a:xfrm>
            <a:off x="3975700" y="3905024"/>
            <a:ext cx="3861580" cy="646331"/>
          </a:xfrm>
          <a:prstGeom prst="rect">
            <a:avLst/>
          </a:prstGeom>
          <a:noFill/>
        </p:spPr>
        <p:txBody>
          <a:bodyPr wrap="square">
            <a:spAutoFit/>
          </a:bodyPr>
          <a:lstStyle/>
          <a:p>
            <a:pPr algn="ctr"/>
            <a:r>
              <a:rPr lang="en-GB" sz="1800" b="0" i="0" dirty="0">
                <a:solidFill>
                  <a:schemeClr val="tx1"/>
                </a:solidFill>
                <a:effectLst/>
                <a:latin typeface="+mn-lt"/>
              </a:rPr>
              <a:t>Saint of the week – St Teresa of Calcutta </a:t>
            </a:r>
            <a:endParaRPr lang="en-GB" dirty="0"/>
          </a:p>
        </p:txBody>
      </p:sp>
      <p:pic>
        <p:nvPicPr>
          <p:cNvPr id="19" name="Picture 18" descr="Stewardship Saint for September: Saint Teresa of Calcutta - International  Catholic Stewardship Council">
            <a:extLst>
              <a:ext uri="{FF2B5EF4-FFF2-40B4-BE49-F238E27FC236}">
                <a16:creationId xmlns:a16="http://schemas.microsoft.com/office/drawing/2014/main" id="{F2911AEC-A2C4-8177-37C9-0E26B454EFC4}"/>
              </a:ext>
            </a:extLst>
          </p:cNvPr>
          <p:cNvPicPr>
            <a:picLocks noChangeAspect="1"/>
          </p:cNvPicPr>
          <p:nvPr/>
        </p:nvPicPr>
        <p:blipFill>
          <a:blip r:embed="rId9"/>
          <a:stretch>
            <a:fillRect/>
          </a:stretch>
        </p:blipFill>
        <p:spPr>
          <a:xfrm>
            <a:off x="4418217" y="4452790"/>
            <a:ext cx="999323" cy="1152000"/>
          </a:xfrm>
          <a:prstGeom prst="rect">
            <a:avLst/>
          </a:prstGeom>
        </p:spPr>
      </p:pic>
      <p:sp>
        <p:nvSpPr>
          <p:cNvPr id="22" name="TextBox 21">
            <a:extLst>
              <a:ext uri="{FF2B5EF4-FFF2-40B4-BE49-F238E27FC236}">
                <a16:creationId xmlns:a16="http://schemas.microsoft.com/office/drawing/2014/main" id="{AFE6C7D5-846B-0BEA-85E1-F2C926232B82}"/>
              </a:ext>
            </a:extLst>
          </p:cNvPr>
          <p:cNvSpPr txBox="1"/>
          <p:nvPr/>
        </p:nvSpPr>
        <p:spPr>
          <a:xfrm>
            <a:off x="5625710" y="4586490"/>
            <a:ext cx="3861580" cy="261610"/>
          </a:xfrm>
          <a:prstGeom prst="rect">
            <a:avLst/>
          </a:prstGeom>
          <a:noFill/>
        </p:spPr>
        <p:txBody>
          <a:bodyPr wrap="square">
            <a:spAutoFit/>
          </a:bodyPr>
          <a:lstStyle/>
          <a:p>
            <a:r>
              <a:rPr lang="en-GB" sz="1800" b="0" i="0" dirty="0">
                <a:solidFill>
                  <a:schemeClr val="tx1"/>
                </a:solidFill>
                <a:effectLst/>
                <a:latin typeface="+mn-lt"/>
              </a:rPr>
              <a:t>WHO IS SHE? </a:t>
            </a:r>
            <a:endParaRPr lang="en-GB" dirty="0"/>
          </a:p>
        </p:txBody>
      </p:sp>
      <p:sp>
        <p:nvSpPr>
          <p:cNvPr id="24" name="TextBox 23">
            <a:extLst>
              <a:ext uri="{FF2B5EF4-FFF2-40B4-BE49-F238E27FC236}">
                <a16:creationId xmlns:a16="http://schemas.microsoft.com/office/drawing/2014/main" id="{712DF008-3AEF-643C-B451-B273DE725AB4}"/>
              </a:ext>
            </a:extLst>
          </p:cNvPr>
          <p:cNvSpPr txBox="1"/>
          <p:nvPr/>
        </p:nvSpPr>
        <p:spPr>
          <a:xfrm>
            <a:off x="4075434" y="5635336"/>
            <a:ext cx="3340273" cy="3754874"/>
          </a:xfrm>
          <a:prstGeom prst="rect">
            <a:avLst/>
          </a:prstGeom>
          <a:noFill/>
        </p:spPr>
        <p:txBody>
          <a:bodyPr wrap="square">
            <a:spAutoFit/>
          </a:bodyPr>
          <a:lstStyle/>
          <a:p>
            <a:pPr algn="ctr">
              <a:buNone/>
            </a:pPr>
            <a:r>
              <a:rPr lang="en-GB" sz="1400" dirty="0"/>
              <a:t>St Teresa of Calcutta loved Jesus deeply and tried to see Him in every person she met, especially those who were poor, sick or forgotten. She founded the Missionaries of Charity, a community of nuns who cared for people who had nowhere else to go. Mother Teresa often remembered Jesus’ words from the Cross: “I thirst”, and she understood this as Jesus asking her to love Him by loving others. She once said, “If you can’t feed a hundred people, then feed just one,” reminding us that even a small act of love can make a difference.</a:t>
            </a:r>
          </a:p>
          <a:p>
            <a:pPr algn="ctr">
              <a:buNone/>
            </a:pPr>
            <a:endParaRPr lang="en-GB" sz="1400" dirty="0"/>
          </a:p>
          <a:p>
            <a:pPr algn="ctr">
              <a:buNone/>
            </a:pPr>
            <a:r>
              <a:rPr lang="en-GB" sz="1400" b="1" dirty="0"/>
              <a:t>This week’s mission:</a:t>
            </a:r>
            <a:r>
              <a:rPr lang="en-GB" sz="1400" dirty="0"/>
              <a:t> Help three people in need. In particular, try to notice those who others may have forgotten.</a:t>
            </a:r>
          </a:p>
        </p:txBody>
      </p:sp>
    </p:spTree>
    <p:extLst>
      <p:ext uri="{BB962C8B-B14F-4D97-AF65-F5344CB8AC3E}">
        <p14:creationId xmlns:p14="http://schemas.microsoft.com/office/powerpoint/2010/main" val="1481927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E1C6"/>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4FE1F30-3482-0EAB-4BEF-C1EB68795615}"/>
              </a:ext>
            </a:extLst>
          </p:cNvPr>
          <p:cNvPicPr>
            <a:picLocks noChangeAspect="1"/>
          </p:cNvPicPr>
          <p:nvPr/>
        </p:nvPicPr>
        <p:blipFill>
          <a:blip r:embed="rId2"/>
          <a:stretch>
            <a:fillRect/>
          </a:stretch>
        </p:blipFill>
        <p:spPr>
          <a:xfrm>
            <a:off x="0" y="0"/>
            <a:ext cx="7556500" cy="1116000"/>
          </a:xfrm>
          <a:prstGeom prst="rect">
            <a:avLst/>
          </a:prstGeom>
        </p:spPr>
      </p:pic>
      <p:sp>
        <p:nvSpPr>
          <p:cNvPr id="10" name="TextBox 9">
            <a:extLst>
              <a:ext uri="{FF2B5EF4-FFF2-40B4-BE49-F238E27FC236}">
                <a16:creationId xmlns:a16="http://schemas.microsoft.com/office/drawing/2014/main" id="{083CB288-BEF0-F275-CF36-329D75E86FD2}"/>
              </a:ext>
            </a:extLst>
          </p:cNvPr>
          <p:cNvSpPr txBox="1"/>
          <p:nvPr/>
        </p:nvSpPr>
        <p:spPr>
          <a:xfrm>
            <a:off x="-478301" y="3130008"/>
            <a:ext cx="7415823" cy="338554"/>
          </a:xfrm>
          <a:prstGeom prst="rect">
            <a:avLst/>
          </a:prstGeom>
          <a:noFill/>
        </p:spPr>
        <p:txBody>
          <a:bodyPr wrap="square">
            <a:spAutoFit/>
          </a:bodyPr>
          <a:lstStyle/>
          <a:p>
            <a:pPr algn="ctr"/>
            <a:r>
              <a:rPr lang="en-GB" sz="1600" b="0" i="0">
                <a:solidFill>
                  <a:srgbClr val="000000"/>
                </a:solidFill>
                <a:effectLst/>
                <a:latin typeface="Aptos" panose="020B0004020202020204" pitchFamily="34" charset="0"/>
              </a:rPr>
              <a:t> </a:t>
            </a:r>
            <a:endParaRPr lang="en-GB" sz="1600"/>
          </a:p>
        </p:txBody>
      </p:sp>
      <p:pic>
        <p:nvPicPr>
          <p:cNvPr id="5" name="Picture 4">
            <a:extLst>
              <a:ext uri="{FF2B5EF4-FFF2-40B4-BE49-F238E27FC236}">
                <a16:creationId xmlns:a16="http://schemas.microsoft.com/office/drawing/2014/main" id="{9441B154-434B-6861-DDDB-EE31B777F5DA}"/>
              </a:ext>
            </a:extLst>
          </p:cNvPr>
          <p:cNvPicPr>
            <a:picLocks noChangeAspect="1"/>
          </p:cNvPicPr>
          <p:nvPr/>
        </p:nvPicPr>
        <p:blipFill>
          <a:blip r:embed="rId3"/>
          <a:stretch>
            <a:fillRect/>
          </a:stretch>
        </p:blipFill>
        <p:spPr>
          <a:xfrm>
            <a:off x="190711" y="1376155"/>
            <a:ext cx="3038899" cy="2801950"/>
          </a:xfrm>
          <a:prstGeom prst="rect">
            <a:avLst/>
          </a:prstGeom>
        </p:spPr>
      </p:pic>
      <p:sp>
        <p:nvSpPr>
          <p:cNvPr id="8" name="TextBox 7">
            <a:extLst>
              <a:ext uri="{FF2B5EF4-FFF2-40B4-BE49-F238E27FC236}">
                <a16:creationId xmlns:a16="http://schemas.microsoft.com/office/drawing/2014/main" id="{18BBF996-910E-EF6A-3A96-42BCA2BD477F}"/>
              </a:ext>
            </a:extLst>
          </p:cNvPr>
          <p:cNvSpPr txBox="1"/>
          <p:nvPr/>
        </p:nvSpPr>
        <p:spPr>
          <a:xfrm>
            <a:off x="3349463" y="1335237"/>
            <a:ext cx="4016326" cy="1754326"/>
          </a:xfrm>
          <a:prstGeom prst="rect">
            <a:avLst/>
          </a:prstGeom>
          <a:noFill/>
        </p:spPr>
        <p:txBody>
          <a:bodyPr wrap="square">
            <a:spAutoFit/>
          </a:bodyPr>
          <a:lstStyle/>
          <a:p>
            <a:pPr algn="ctr"/>
            <a:r>
              <a:rPr lang="en-GB" dirty="0"/>
              <a:t>Congratulations to our Reception and Nursery pupils who started this week. They have made a great start, and there are already some lovely pictures on the wall.</a:t>
            </a:r>
          </a:p>
          <a:p>
            <a:pPr algn="ctr"/>
            <a:endParaRPr lang="en-GB" dirty="0"/>
          </a:p>
        </p:txBody>
      </p:sp>
      <p:sp>
        <p:nvSpPr>
          <p:cNvPr id="11" name="TextBox 10">
            <a:extLst>
              <a:ext uri="{FF2B5EF4-FFF2-40B4-BE49-F238E27FC236}">
                <a16:creationId xmlns:a16="http://schemas.microsoft.com/office/drawing/2014/main" id="{96403EA3-C2CC-72E9-D173-8FE8D7A3128D}"/>
              </a:ext>
            </a:extLst>
          </p:cNvPr>
          <p:cNvSpPr txBox="1"/>
          <p:nvPr/>
        </p:nvSpPr>
        <p:spPr>
          <a:xfrm>
            <a:off x="3349463" y="2868397"/>
            <a:ext cx="4016326" cy="1200329"/>
          </a:xfrm>
          <a:prstGeom prst="rect">
            <a:avLst/>
          </a:prstGeom>
          <a:noFill/>
        </p:spPr>
        <p:txBody>
          <a:bodyPr wrap="square">
            <a:spAutoFit/>
          </a:bodyPr>
          <a:lstStyle/>
          <a:p>
            <a:pPr algn="ctr"/>
            <a:r>
              <a:rPr lang="en-GB" sz="1800" b="0" i="0" dirty="0">
                <a:solidFill>
                  <a:schemeClr val="tx1"/>
                </a:solidFill>
                <a:effectLst/>
                <a:latin typeface="+mn-lt"/>
              </a:rPr>
              <a:t>Congratulations to </a:t>
            </a:r>
            <a:r>
              <a:rPr lang="en-GB" sz="1800" b="1" i="0" dirty="0">
                <a:solidFill>
                  <a:schemeClr val="tx1"/>
                </a:solidFill>
                <a:effectLst/>
                <a:latin typeface="Arial Black" panose="020B0A04020102020204" pitchFamily="34" charset="0"/>
              </a:rPr>
              <a:t>Roisin</a:t>
            </a:r>
            <a:r>
              <a:rPr lang="en-GB" sz="1800" b="0" i="0" dirty="0">
                <a:solidFill>
                  <a:schemeClr val="tx1"/>
                </a:solidFill>
                <a:effectLst/>
                <a:latin typeface="+mn-lt"/>
              </a:rPr>
              <a:t> who represented Great Britain in the world Karate Championships and gained a gold and silver medal. </a:t>
            </a:r>
            <a:r>
              <a:rPr lang="en-GB" sz="1800" b="0" i="0">
                <a:solidFill>
                  <a:schemeClr val="tx1"/>
                </a:solidFill>
                <a:effectLst/>
                <a:latin typeface="+mn-lt"/>
              </a:rPr>
              <a:t>Massive well </a:t>
            </a:r>
            <a:r>
              <a:rPr lang="en-GB" dirty="0"/>
              <a:t>d</a:t>
            </a:r>
            <a:r>
              <a:rPr lang="en-GB" sz="1800" b="0" i="0" dirty="0">
                <a:solidFill>
                  <a:schemeClr val="tx1"/>
                </a:solidFill>
                <a:effectLst/>
                <a:latin typeface="+mn-lt"/>
              </a:rPr>
              <a:t>one.</a:t>
            </a:r>
            <a:endParaRPr lang="en-GB" dirty="0"/>
          </a:p>
        </p:txBody>
      </p:sp>
      <p:sp>
        <p:nvSpPr>
          <p:cNvPr id="14" name="TextBox 13">
            <a:extLst>
              <a:ext uri="{FF2B5EF4-FFF2-40B4-BE49-F238E27FC236}">
                <a16:creationId xmlns:a16="http://schemas.microsoft.com/office/drawing/2014/main" id="{B1AEE2A8-E147-CA95-38E7-14906DE7F411}"/>
              </a:ext>
            </a:extLst>
          </p:cNvPr>
          <p:cNvSpPr txBox="1"/>
          <p:nvPr/>
        </p:nvSpPr>
        <p:spPr>
          <a:xfrm>
            <a:off x="255090" y="4330337"/>
            <a:ext cx="7175078" cy="2308324"/>
          </a:xfrm>
          <a:prstGeom prst="rect">
            <a:avLst/>
          </a:prstGeom>
          <a:noFill/>
        </p:spPr>
        <p:txBody>
          <a:bodyPr wrap="square">
            <a:spAutoFit/>
          </a:bodyPr>
          <a:lstStyle/>
          <a:p>
            <a:pPr algn="ctr">
              <a:buNone/>
            </a:pPr>
            <a:r>
              <a:rPr lang="en-GB" dirty="0"/>
              <a:t>Thank you to all the parents who turned out over the last few nights. We shared the expectations for each class and helped parents to understand the requirements of our school.</a:t>
            </a:r>
          </a:p>
          <a:p>
            <a:pPr algn="ctr">
              <a:buNone/>
            </a:pPr>
            <a:r>
              <a:rPr lang="en-GB" dirty="0"/>
              <a:t>Our children make great progress at St John Vianney because we have a fabulous partnership with our parents. Together, we work to help your child make the best possible progress.</a:t>
            </a:r>
          </a:p>
          <a:p>
            <a:pPr algn="ctr">
              <a:buNone/>
            </a:pPr>
            <a:r>
              <a:rPr lang="en-GB" dirty="0"/>
              <a:t>Please remember that, if you have a concern, we are available on the gates in the morning or on the playground at the end of the day.</a:t>
            </a:r>
          </a:p>
        </p:txBody>
      </p:sp>
      <p:sp>
        <p:nvSpPr>
          <p:cNvPr id="15" name="TextBox 14">
            <a:extLst>
              <a:ext uri="{FF2B5EF4-FFF2-40B4-BE49-F238E27FC236}">
                <a16:creationId xmlns:a16="http://schemas.microsoft.com/office/drawing/2014/main" id="{90C833F3-362F-B27D-A13C-86C582E97DD0}"/>
              </a:ext>
            </a:extLst>
          </p:cNvPr>
          <p:cNvSpPr txBox="1"/>
          <p:nvPr/>
        </p:nvSpPr>
        <p:spPr>
          <a:xfrm>
            <a:off x="79521" y="6638661"/>
            <a:ext cx="7526215" cy="923330"/>
          </a:xfrm>
          <a:prstGeom prst="rect">
            <a:avLst/>
          </a:prstGeom>
          <a:noFill/>
        </p:spPr>
        <p:txBody>
          <a:bodyPr wrap="square" rtlCol="0">
            <a:spAutoFit/>
          </a:bodyPr>
          <a:lstStyle/>
          <a:p>
            <a:pPr algn="ctr"/>
            <a:r>
              <a:rPr lang="en-GB" b="1" dirty="0"/>
              <a:t>We have already started the year with a whole school Mass, and we encourage you to attend Mass at the weekend as we celebrate Education Sunday.</a:t>
            </a:r>
          </a:p>
        </p:txBody>
      </p:sp>
      <p:sp>
        <p:nvSpPr>
          <p:cNvPr id="18" name="TextBox 17">
            <a:extLst>
              <a:ext uri="{FF2B5EF4-FFF2-40B4-BE49-F238E27FC236}">
                <a16:creationId xmlns:a16="http://schemas.microsoft.com/office/drawing/2014/main" id="{E4D9C437-B330-A160-E480-04A8F06A8A0E}"/>
              </a:ext>
            </a:extLst>
          </p:cNvPr>
          <p:cNvSpPr txBox="1"/>
          <p:nvPr/>
        </p:nvSpPr>
        <p:spPr>
          <a:xfrm>
            <a:off x="190711" y="7554079"/>
            <a:ext cx="4044462" cy="3139321"/>
          </a:xfrm>
          <a:prstGeom prst="rect">
            <a:avLst/>
          </a:prstGeom>
          <a:noFill/>
        </p:spPr>
        <p:txBody>
          <a:bodyPr wrap="square">
            <a:spAutoFit/>
          </a:bodyPr>
          <a:lstStyle/>
          <a:p>
            <a:pPr algn="ctr">
              <a:buNone/>
            </a:pPr>
            <a:r>
              <a:rPr lang="en-GB" dirty="0"/>
              <a:t>Year 5 have started their first visits to the library. We are trying to foster a love of reading because a good reader becomes an excellent writer.</a:t>
            </a:r>
          </a:p>
          <a:p>
            <a:pPr algn="ctr">
              <a:buNone/>
            </a:pPr>
            <a:r>
              <a:rPr lang="en-GB" dirty="0"/>
              <a:t>Please encourage your child to use the library and read stories to them at bedtime. This is a special memory that will stay with your child forever. My children are all grown up now, and they still talk about the books I used to read to them at bedtime.</a:t>
            </a:r>
          </a:p>
        </p:txBody>
      </p:sp>
      <p:pic>
        <p:nvPicPr>
          <p:cNvPr id="19" name="Picture 18" descr="Stacked School Books SVG Cut Files &amp; Clipart">
            <a:extLst>
              <a:ext uri="{FF2B5EF4-FFF2-40B4-BE49-F238E27FC236}">
                <a16:creationId xmlns:a16="http://schemas.microsoft.com/office/drawing/2014/main" id="{8853A59F-CDF0-3CE6-8333-25E38712EBB5}"/>
              </a:ext>
            </a:extLst>
          </p:cNvPr>
          <p:cNvPicPr>
            <a:picLocks noChangeAspect="1"/>
          </p:cNvPicPr>
          <p:nvPr/>
        </p:nvPicPr>
        <p:blipFill>
          <a:blip r:embed="rId4"/>
          <a:stretch>
            <a:fillRect/>
          </a:stretch>
        </p:blipFill>
        <p:spPr>
          <a:xfrm>
            <a:off x="4570454" y="7862547"/>
            <a:ext cx="2700000" cy="2160000"/>
          </a:xfrm>
          <a:prstGeom prst="rect">
            <a:avLst/>
          </a:prstGeom>
        </p:spPr>
      </p:pic>
    </p:spTree>
    <p:extLst>
      <p:ext uri="{BB962C8B-B14F-4D97-AF65-F5344CB8AC3E}">
        <p14:creationId xmlns:p14="http://schemas.microsoft.com/office/powerpoint/2010/main" val="1315870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E1C6"/>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83346D-A9F8-E62D-6F74-F4AFBFE5EC68}"/>
              </a:ext>
            </a:extLst>
          </p:cNvPr>
          <p:cNvPicPr>
            <a:picLocks noChangeAspect="1"/>
          </p:cNvPicPr>
          <p:nvPr/>
        </p:nvPicPr>
        <p:blipFill>
          <a:blip r:embed="rId2"/>
          <a:stretch>
            <a:fillRect/>
          </a:stretch>
        </p:blipFill>
        <p:spPr>
          <a:xfrm>
            <a:off x="0" y="0"/>
            <a:ext cx="7556500" cy="1116000"/>
          </a:xfrm>
          <a:prstGeom prst="rect">
            <a:avLst/>
          </a:prstGeom>
        </p:spPr>
      </p:pic>
      <p:pic>
        <p:nvPicPr>
          <p:cNvPr id="4" name="Picture 3" descr="Benedict's Law (The School Allergy Safety Bill): New Statutory Guidance for  UK Schools — Kitt Medical">
            <a:extLst>
              <a:ext uri="{FF2B5EF4-FFF2-40B4-BE49-F238E27FC236}">
                <a16:creationId xmlns:a16="http://schemas.microsoft.com/office/drawing/2014/main" id="{7464BA26-6C62-281B-A121-3367C53695F7}"/>
              </a:ext>
            </a:extLst>
          </p:cNvPr>
          <p:cNvPicPr>
            <a:picLocks noChangeAspect="1"/>
          </p:cNvPicPr>
          <p:nvPr/>
        </p:nvPicPr>
        <p:blipFill>
          <a:blip r:embed="rId3"/>
          <a:stretch>
            <a:fillRect/>
          </a:stretch>
        </p:blipFill>
        <p:spPr>
          <a:xfrm>
            <a:off x="318036" y="1454010"/>
            <a:ext cx="3314700" cy="3314700"/>
          </a:xfrm>
          <a:prstGeom prst="rect">
            <a:avLst/>
          </a:prstGeom>
        </p:spPr>
      </p:pic>
      <p:sp>
        <p:nvSpPr>
          <p:cNvPr id="6" name="TextBox 5">
            <a:extLst>
              <a:ext uri="{FF2B5EF4-FFF2-40B4-BE49-F238E27FC236}">
                <a16:creationId xmlns:a16="http://schemas.microsoft.com/office/drawing/2014/main" id="{9D665A9F-CCB7-518F-3206-A662D42B777C}"/>
              </a:ext>
            </a:extLst>
          </p:cNvPr>
          <p:cNvSpPr txBox="1"/>
          <p:nvPr/>
        </p:nvSpPr>
        <p:spPr>
          <a:xfrm>
            <a:off x="3689006" y="1126201"/>
            <a:ext cx="3777174" cy="3970318"/>
          </a:xfrm>
          <a:prstGeom prst="rect">
            <a:avLst/>
          </a:prstGeom>
          <a:noFill/>
        </p:spPr>
        <p:txBody>
          <a:bodyPr wrap="square">
            <a:spAutoFit/>
          </a:bodyPr>
          <a:lstStyle/>
          <a:p>
            <a:pPr algn="ctr">
              <a:buNone/>
            </a:pPr>
            <a:r>
              <a:rPr lang="en-GB" dirty="0"/>
              <a:t>As a staff, we have completed our safeguarding training, and the children are aware of who they can talk to if they have any concerns. Myself, Mrs Littlewood and Mrs McCallum are our Designated Safeguarding Leads.</a:t>
            </a:r>
          </a:p>
          <a:p>
            <a:pPr algn="ctr">
              <a:buNone/>
            </a:pPr>
            <a:endParaRPr lang="en-GB" dirty="0"/>
          </a:p>
          <a:p>
            <a:pPr algn="ctr">
              <a:buNone/>
            </a:pPr>
            <a:r>
              <a:rPr lang="en-GB" dirty="0"/>
              <a:t>The children are learning how to keep themselves safe through our Protective Behaviours curriculum. They will learn to use the correct terminology for body parts and develop their own network of trusted friends and adults.</a:t>
            </a:r>
          </a:p>
        </p:txBody>
      </p:sp>
      <p:sp>
        <p:nvSpPr>
          <p:cNvPr id="8" name="TextBox 7">
            <a:extLst>
              <a:ext uri="{FF2B5EF4-FFF2-40B4-BE49-F238E27FC236}">
                <a16:creationId xmlns:a16="http://schemas.microsoft.com/office/drawing/2014/main" id="{229F311C-CCB4-3959-BCE6-A874C5A9A59D}"/>
              </a:ext>
            </a:extLst>
          </p:cNvPr>
          <p:cNvSpPr txBox="1"/>
          <p:nvPr/>
        </p:nvSpPr>
        <p:spPr>
          <a:xfrm>
            <a:off x="89242" y="5106720"/>
            <a:ext cx="7378015" cy="2308324"/>
          </a:xfrm>
          <a:prstGeom prst="rect">
            <a:avLst/>
          </a:prstGeom>
          <a:noFill/>
        </p:spPr>
        <p:txBody>
          <a:bodyPr wrap="square">
            <a:spAutoFit/>
          </a:bodyPr>
          <a:lstStyle/>
          <a:p>
            <a:pPr algn="ctr">
              <a:buNone/>
            </a:pPr>
            <a:r>
              <a:rPr lang="en-GB" sz="1800" dirty="0"/>
              <a:t>We have also been trained in Benedict’s Law, which helps us to keep children with food allergies safe. We have a policy in place, which has to be ratified by Governors, and we have spare EpiPens and inhalers in school. Staff have also been trained in how to use these safely.</a:t>
            </a:r>
          </a:p>
          <a:p>
            <a:pPr algn="ctr">
              <a:buNone/>
            </a:pPr>
            <a:endParaRPr lang="en-GB" sz="1800" dirty="0"/>
          </a:p>
          <a:p>
            <a:pPr algn="ctr">
              <a:buNone/>
            </a:pPr>
            <a:r>
              <a:rPr lang="en-GB" sz="1800" b="1" u="sng" dirty="0"/>
              <a:t>We would like to remind parents that we are a nut-free school, so please do not send sandwiches containing Nutella or other nut products into school. Let’s work together to keep all our children safe.</a:t>
            </a:r>
          </a:p>
        </p:txBody>
      </p:sp>
      <p:sp>
        <p:nvSpPr>
          <p:cNvPr id="10" name="TextBox 9">
            <a:extLst>
              <a:ext uri="{FF2B5EF4-FFF2-40B4-BE49-F238E27FC236}">
                <a16:creationId xmlns:a16="http://schemas.microsoft.com/office/drawing/2014/main" id="{0F22A880-D22E-3B13-C78B-D68470C257AF}"/>
              </a:ext>
            </a:extLst>
          </p:cNvPr>
          <p:cNvSpPr txBox="1"/>
          <p:nvPr/>
        </p:nvSpPr>
        <p:spPr>
          <a:xfrm>
            <a:off x="89242" y="7656078"/>
            <a:ext cx="7378015" cy="2862322"/>
          </a:xfrm>
          <a:prstGeom prst="rect">
            <a:avLst/>
          </a:prstGeom>
          <a:noFill/>
        </p:spPr>
        <p:txBody>
          <a:bodyPr wrap="square">
            <a:spAutoFit/>
          </a:bodyPr>
          <a:lstStyle/>
          <a:p>
            <a:pPr marL="0" marR="0" indent="0" algn="ctr" fontAlgn="base">
              <a:buNone/>
            </a:pPr>
            <a:r>
              <a:rPr lang="en-GB" sz="1800" b="0" i="0" dirty="0">
                <a:solidFill>
                  <a:schemeClr val="tx1"/>
                </a:solidFill>
                <a:effectLst/>
                <a:latin typeface="+mn-lt"/>
              </a:rPr>
              <a:t>‘Manhattan Music lessons started back this week. </a:t>
            </a:r>
          </a:p>
          <a:p>
            <a:pPr marL="0" marR="0" indent="0" algn="ctr" fontAlgn="base">
              <a:buNone/>
            </a:pPr>
            <a:r>
              <a:rPr lang="en-GB" sz="1800" b="0" i="0" dirty="0">
                <a:solidFill>
                  <a:schemeClr val="tx1"/>
                </a:solidFill>
                <a:effectLst/>
                <a:latin typeface="+mn-lt"/>
              </a:rPr>
              <a:t>It was great to see the students again and to get back playing music together at school!</a:t>
            </a:r>
          </a:p>
          <a:p>
            <a:pPr marL="0" marR="0" indent="0" algn="ctr" fontAlgn="base">
              <a:buNone/>
            </a:pPr>
            <a:endParaRPr lang="en-GB" sz="1800" b="0" i="0" dirty="0">
              <a:solidFill>
                <a:schemeClr val="tx1"/>
              </a:solidFill>
              <a:effectLst/>
              <a:latin typeface="+mn-lt"/>
            </a:endParaRPr>
          </a:p>
          <a:p>
            <a:pPr marL="0" marR="0" indent="0" algn="ctr" fontAlgn="base">
              <a:buNone/>
            </a:pPr>
            <a:r>
              <a:rPr lang="en-GB" sz="1800" b="0" i="0" dirty="0">
                <a:solidFill>
                  <a:schemeClr val="tx1"/>
                </a:solidFill>
                <a:effectLst/>
                <a:latin typeface="+mn-lt"/>
              </a:rPr>
              <a:t>If your child would like to join in with the lessons, please get in touch with us on </a:t>
            </a:r>
            <a:r>
              <a:rPr lang="en-GB" sz="1800" b="0" i="0" dirty="0">
                <a:solidFill>
                  <a:schemeClr val="tx1"/>
                </a:solidFill>
                <a:effectLst/>
                <a:latin typeface="+mn-lt"/>
                <a:hlinkClick r:id="rId4" tooltip="mailto:manhattanmusic.coventry@gmail.com"/>
              </a:rPr>
              <a:t>manhattanmusic.coventry@gmail.com</a:t>
            </a:r>
            <a:r>
              <a:rPr lang="en-GB" sz="1800" b="0" i="0" dirty="0">
                <a:solidFill>
                  <a:schemeClr val="tx1"/>
                </a:solidFill>
                <a:effectLst/>
                <a:latin typeface="+mn-lt"/>
              </a:rPr>
              <a:t>. We will send over all of the information that you need to get your child started.</a:t>
            </a:r>
          </a:p>
          <a:p>
            <a:pPr marL="0" marR="0" indent="0" algn="ctr" fontAlgn="base">
              <a:buNone/>
            </a:pPr>
            <a:endParaRPr lang="en-GB" sz="1800" b="0" i="0" dirty="0">
              <a:solidFill>
                <a:schemeClr val="tx1"/>
              </a:solidFill>
              <a:effectLst/>
              <a:latin typeface="+mn-lt"/>
            </a:endParaRPr>
          </a:p>
          <a:p>
            <a:pPr marL="0" marR="0" indent="0" algn="ctr" fontAlgn="base">
              <a:buNone/>
            </a:pPr>
            <a:r>
              <a:rPr lang="en-GB" sz="1800" b="0" i="0" dirty="0">
                <a:solidFill>
                  <a:schemeClr val="tx1"/>
                </a:solidFill>
                <a:effectLst/>
                <a:latin typeface="+mn-lt"/>
              </a:rPr>
              <a:t>We offer guitar and piano lessons. There is currently limited availability, so please don’t delay!</a:t>
            </a:r>
            <a:endParaRPr lang="en-GB" sz="1125"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3310456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4E1C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604C5-8CD8-CFC7-F4AE-5E3960FF6898}"/>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FC80DE86-FB05-F915-E06A-392DCD5A6B68}"/>
              </a:ext>
            </a:extLst>
          </p:cNvPr>
          <p:cNvPicPr>
            <a:picLocks noChangeAspect="1"/>
          </p:cNvPicPr>
          <p:nvPr/>
        </p:nvPicPr>
        <p:blipFill>
          <a:blip r:embed="rId2"/>
          <a:stretch>
            <a:fillRect/>
          </a:stretch>
        </p:blipFill>
        <p:spPr>
          <a:xfrm>
            <a:off x="-46998" y="0"/>
            <a:ext cx="7603498" cy="1332000"/>
          </a:xfrm>
          <a:prstGeom prst="rect">
            <a:avLst/>
          </a:prstGeom>
        </p:spPr>
      </p:pic>
      <p:sp>
        <p:nvSpPr>
          <p:cNvPr id="13" name="TextBox 12">
            <a:extLst>
              <a:ext uri="{FF2B5EF4-FFF2-40B4-BE49-F238E27FC236}">
                <a16:creationId xmlns:a16="http://schemas.microsoft.com/office/drawing/2014/main" id="{2B5FEF8D-E225-48A4-4293-C458DF238358}"/>
              </a:ext>
            </a:extLst>
          </p:cNvPr>
          <p:cNvSpPr txBox="1"/>
          <p:nvPr/>
        </p:nvSpPr>
        <p:spPr>
          <a:xfrm>
            <a:off x="444184" y="8549468"/>
            <a:ext cx="6938896" cy="376065"/>
          </a:xfrm>
          <a:prstGeom prst="rect">
            <a:avLst/>
          </a:prstGeom>
          <a:noFill/>
        </p:spPr>
        <p:txBody>
          <a:bodyPr wrap="square">
            <a:spAutoFit/>
          </a:bodyPr>
          <a:lstStyle/>
          <a:p>
            <a:pPr algn="ctr">
              <a:lnSpc>
                <a:spcPct val="107000"/>
              </a:lnSpc>
              <a:spcAft>
                <a:spcPts val="800"/>
              </a:spcAft>
              <a:buNone/>
            </a:pPr>
            <a:r>
              <a:rPr lang="en-GB" sz="1800" kern="100">
                <a:effectLst/>
                <a:latin typeface="Arial" panose="020B0604020202020204" pitchFamily="34" charset="0"/>
                <a:ea typeface="Aptos" panose="020B0004020202020204" pitchFamily="34" charset="0"/>
                <a:cs typeface="Times New Roman" panose="02020603050405020304" pitchFamily="18" charset="0"/>
              </a:rPr>
              <a:t>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28" name="Table 27">
            <a:extLst>
              <a:ext uri="{FF2B5EF4-FFF2-40B4-BE49-F238E27FC236}">
                <a16:creationId xmlns:a16="http://schemas.microsoft.com/office/drawing/2014/main" id="{6985A455-2E73-0D48-C64C-FF6E61FC4C73}"/>
              </a:ext>
            </a:extLst>
          </p:cNvPr>
          <p:cNvGraphicFramePr>
            <a:graphicFrameLocks noGrp="1"/>
          </p:cNvGraphicFramePr>
          <p:nvPr>
            <p:extLst>
              <p:ext uri="{D42A27DB-BD31-4B8C-83A1-F6EECF244321}">
                <p14:modId xmlns:p14="http://schemas.microsoft.com/office/powerpoint/2010/main" val="325362020"/>
              </p:ext>
            </p:extLst>
          </p:nvPr>
        </p:nvGraphicFramePr>
        <p:xfrm>
          <a:off x="325320" y="4110797"/>
          <a:ext cx="6905860" cy="2841940"/>
        </p:xfrm>
        <a:graphic>
          <a:graphicData uri="http://schemas.openxmlformats.org/drawingml/2006/table">
            <a:tbl>
              <a:tblPr firstRow="1" bandRow="1">
                <a:tableStyleId>{5C22544A-7EE6-4342-B048-85BDC9FD1C3A}</a:tableStyleId>
              </a:tblPr>
              <a:tblGrid>
                <a:gridCol w="1726465">
                  <a:extLst>
                    <a:ext uri="{9D8B030D-6E8A-4147-A177-3AD203B41FA5}">
                      <a16:colId xmlns:a16="http://schemas.microsoft.com/office/drawing/2014/main" val="1237351887"/>
                    </a:ext>
                  </a:extLst>
                </a:gridCol>
                <a:gridCol w="1726465">
                  <a:extLst>
                    <a:ext uri="{9D8B030D-6E8A-4147-A177-3AD203B41FA5}">
                      <a16:colId xmlns:a16="http://schemas.microsoft.com/office/drawing/2014/main" val="3197966311"/>
                    </a:ext>
                  </a:extLst>
                </a:gridCol>
                <a:gridCol w="1726465">
                  <a:extLst>
                    <a:ext uri="{9D8B030D-6E8A-4147-A177-3AD203B41FA5}">
                      <a16:colId xmlns:a16="http://schemas.microsoft.com/office/drawing/2014/main" val="3608340591"/>
                    </a:ext>
                  </a:extLst>
                </a:gridCol>
                <a:gridCol w="1726465">
                  <a:extLst>
                    <a:ext uri="{9D8B030D-6E8A-4147-A177-3AD203B41FA5}">
                      <a16:colId xmlns:a16="http://schemas.microsoft.com/office/drawing/2014/main" val="3382912999"/>
                    </a:ext>
                  </a:extLst>
                </a:gridCol>
              </a:tblGrid>
              <a:tr h="484088">
                <a:tc gridSpan="2">
                  <a:txBody>
                    <a:bodyPr/>
                    <a:lstStyle/>
                    <a:p>
                      <a:pPr algn="ctr"/>
                      <a:r>
                        <a:rPr lang="en-GB">
                          <a:solidFill>
                            <a:schemeClr val="tx1"/>
                          </a:solidFill>
                        </a:rPr>
                        <a:t>EYFS and KS1</a:t>
                      </a:r>
                    </a:p>
                  </a:txBody>
                  <a:tcPr>
                    <a:solidFill>
                      <a:srgbClr val="FFFFCC"/>
                    </a:solidFill>
                  </a:tcPr>
                </a:tc>
                <a:tc hMerge="1">
                  <a:txBody>
                    <a:bodyPr/>
                    <a:lstStyle/>
                    <a:p>
                      <a:endParaRPr lang="en-GB">
                        <a:solidFill>
                          <a:schemeClr val="tx1"/>
                        </a:solidFill>
                      </a:endParaRPr>
                    </a:p>
                  </a:txBody>
                  <a:tcPr>
                    <a:solidFill>
                      <a:srgbClr val="FFFFCC"/>
                    </a:solidFill>
                  </a:tcPr>
                </a:tc>
                <a:tc gridSpan="2">
                  <a:txBody>
                    <a:bodyPr/>
                    <a:lstStyle/>
                    <a:p>
                      <a:pPr algn="ctr"/>
                      <a:r>
                        <a:rPr lang="en-GB">
                          <a:solidFill>
                            <a:schemeClr val="tx1"/>
                          </a:solidFill>
                        </a:rPr>
                        <a:t>KS2</a:t>
                      </a:r>
                    </a:p>
                  </a:txBody>
                  <a:tcPr>
                    <a:solidFill>
                      <a:srgbClr val="FFFFCC"/>
                    </a:solidFill>
                  </a:tcPr>
                </a:tc>
                <a:tc hMerge="1">
                  <a:txBody>
                    <a:bodyPr/>
                    <a:lstStyle/>
                    <a:p>
                      <a:endParaRPr lang="en-GB">
                        <a:solidFill>
                          <a:schemeClr val="tx1"/>
                        </a:solidFill>
                      </a:endParaRPr>
                    </a:p>
                  </a:txBody>
                  <a:tcPr>
                    <a:solidFill>
                      <a:srgbClr val="FFFFCC"/>
                    </a:solidFill>
                  </a:tcPr>
                </a:tc>
                <a:extLst>
                  <a:ext uri="{0D108BD9-81ED-4DB2-BD59-A6C34878D82A}">
                    <a16:rowId xmlns:a16="http://schemas.microsoft.com/office/drawing/2014/main" val="3985201106"/>
                  </a:ext>
                </a:extLst>
              </a:tr>
              <a:tr h="831260">
                <a:tc>
                  <a:txBody>
                    <a:bodyPr/>
                    <a:lstStyle/>
                    <a:p>
                      <a:r>
                        <a:rPr lang="en-GB"/>
                        <a:t>Class Name </a:t>
                      </a:r>
                    </a:p>
                  </a:txBody>
                  <a:tcPr/>
                </a:tc>
                <a:tc>
                  <a:txBody>
                    <a:bodyPr/>
                    <a:lstStyle/>
                    <a:p>
                      <a:r>
                        <a:rPr lang="en-GB"/>
                        <a:t>Weekly Attendance</a:t>
                      </a:r>
                    </a:p>
                    <a:p>
                      <a:endParaRPr lang="en-GB" sz="1100">
                        <a:solidFill>
                          <a:srgbClr val="FF0000"/>
                        </a:solidFill>
                      </a:endParaRPr>
                    </a:p>
                  </a:txBody>
                  <a:tcPr/>
                </a:tc>
                <a:tc>
                  <a:txBody>
                    <a:bodyPr/>
                    <a:lstStyle/>
                    <a:p>
                      <a:r>
                        <a:rPr lang="en-GB"/>
                        <a:t>Class  Name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Weekly Attendance</a:t>
                      </a:r>
                      <a:endParaRPr lang="en-GB" sz="1100">
                        <a:solidFill>
                          <a:srgbClr val="FF0000"/>
                        </a:solidFill>
                      </a:endParaRPr>
                    </a:p>
                  </a:txBody>
                  <a:tcPr/>
                </a:tc>
                <a:extLst>
                  <a:ext uri="{0D108BD9-81ED-4DB2-BD59-A6C34878D82A}">
                    <a16:rowId xmlns:a16="http://schemas.microsoft.com/office/drawing/2014/main" val="863786079"/>
                  </a:ext>
                </a:extLst>
              </a:tr>
              <a:tr h="381648">
                <a:tc>
                  <a:txBody>
                    <a:bodyPr/>
                    <a:lstStyle/>
                    <a:p>
                      <a:r>
                        <a:rPr lang="en-GB"/>
                        <a:t>Nursery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97.47%</a:t>
                      </a:r>
                    </a:p>
                  </a:txBody>
                  <a:tcPr/>
                </a:tc>
                <a:tc>
                  <a:txBody>
                    <a:bodyPr/>
                    <a:lstStyle/>
                    <a:p>
                      <a:r>
                        <a:rPr lang="en-GB"/>
                        <a:t>Year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97.92%</a:t>
                      </a:r>
                      <a:endParaRPr lang="en-GB" dirty="0"/>
                    </a:p>
                  </a:txBody>
                  <a:tcPr/>
                </a:tc>
                <a:extLst>
                  <a:ext uri="{0D108BD9-81ED-4DB2-BD59-A6C34878D82A}">
                    <a16:rowId xmlns:a16="http://schemas.microsoft.com/office/drawing/2014/main" val="1227354371"/>
                  </a:ext>
                </a:extLst>
              </a:tr>
              <a:tr h="381648">
                <a:tc>
                  <a:txBody>
                    <a:bodyPr/>
                    <a:lstStyle/>
                    <a:p>
                      <a:r>
                        <a:rPr lang="en-GB"/>
                        <a:t>Reception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99.39%</a:t>
                      </a:r>
                    </a:p>
                  </a:txBody>
                  <a:tcPr/>
                </a:tc>
                <a:tc>
                  <a:txBody>
                    <a:bodyPr/>
                    <a:lstStyle/>
                    <a:p>
                      <a:r>
                        <a:rPr lang="en-GB"/>
                        <a:t>Year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97.11%</a:t>
                      </a:r>
                    </a:p>
                  </a:txBody>
                  <a:tcPr/>
                </a:tc>
                <a:extLst>
                  <a:ext uri="{0D108BD9-81ED-4DB2-BD59-A6C34878D82A}">
                    <a16:rowId xmlns:a16="http://schemas.microsoft.com/office/drawing/2014/main" val="4198069284"/>
                  </a:ext>
                </a:extLst>
              </a:tr>
              <a:tr h="381648">
                <a:tc>
                  <a:txBody>
                    <a:bodyPr/>
                    <a:lstStyle/>
                    <a:p>
                      <a:r>
                        <a:rPr lang="en-GB"/>
                        <a:t>Year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96.89%</a:t>
                      </a:r>
                    </a:p>
                  </a:txBody>
                  <a:tcPr/>
                </a:tc>
                <a:tc>
                  <a:txBody>
                    <a:bodyPr/>
                    <a:lstStyle/>
                    <a:p>
                      <a:r>
                        <a:rPr lang="en-GB"/>
                        <a:t>Year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98.06%</a:t>
                      </a:r>
                      <a:endParaRPr lang="en-GB" dirty="0"/>
                    </a:p>
                  </a:txBody>
                  <a:tcPr/>
                </a:tc>
                <a:extLst>
                  <a:ext uri="{0D108BD9-81ED-4DB2-BD59-A6C34878D82A}">
                    <a16:rowId xmlns:a16="http://schemas.microsoft.com/office/drawing/2014/main" val="2941419560"/>
                  </a:ext>
                </a:extLst>
              </a:tr>
              <a:tr h="381648">
                <a:tc>
                  <a:txBody>
                    <a:bodyPr/>
                    <a:lstStyle/>
                    <a:p>
                      <a:r>
                        <a:rPr lang="en-GB"/>
                        <a:t>Year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100%</a:t>
                      </a:r>
                    </a:p>
                  </a:txBody>
                  <a:tcPr/>
                </a:tc>
                <a:tc>
                  <a:txBody>
                    <a:bodyPr/>
                    <a:lstStyle/>
                    <a:p>
                      <a:r>
                        <a:rPr lang="en-GB"/>
                        <a:t>Year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98.44%</a:t>
                      </a:r>
                    </a:p>
                  </a:txBody>
                  <a:tcPr/>
                </a:tc>
                <a:extLst>
                  <a:ext uri="{0D108BD9-81ED-4DB2-BD59-A6C34878D82A}">
                    <a16:rowId xmlns:a16="http://schemas.microsoft.com/office/drawing/2014/main" val="1502967346"/>
                  </a:ext>
                </a:extLst>
              </a:tr>
            </a:tbl>
          </a:graphicData>
        </a:graphic>
      </p:graphicFrame>
      <p:pic>
        <p:nvPicPr>
          <p:cNvPr id="34" name="Picture 33">
            <a:extLst>
              <a:ext uri="{FF2B5EF4-FFF2-40B4-BE49-F238E27FC236}">
                <a16:creationId xmlns:a16="http://schemas.microsoft.com/office/drawing/2014/main" id="{85CCB378-F581-B31D-1241-FE6534CDFAA4}"/>
              </a:ext>
            </a:extLst>
          </p:cNvPr>
          <p:cNvPicPr>
            <a:picLocks noChangeAspect="1"/>
          </p:cNvPicPr>
          <p:nvPr/>
        </p:nvPicPr>
        <p:blipFill rotWithShape="1">
          <a:blip r:embed="rId3"/>
          <a:srcRect l="15210" t="16644" r="15058" b="13146"/>
          <a:stretch/>
        </p:blipFill>
        <p:spPr>
          <a:xfrm>
            <a:off x="6684899" y="6490090"/>
            <a:ext cx="546273" cy="583904"/>
          </a:xfrm>
          <a:prstGeom prst="ellipse">
            <a:avLst/>
          </a:prstGeom>
          <a:ln>
            <a:noFill/>
          </a:ln>
          <a:effectLst>
            <a:softEdge rad="112500"/>
          </a:effectLst>
        </p:spPr>
      </p:pic>
      <p:pic>
        <p:nvPicPr>
          <p:cNvPr id="7" name="Picture 6">
            <a:extLst>
              <a:ext uri="{FF2B5EF4-FFF2-40B4-BE49-F238E27FC236}">
                <a16:creationId xmlns:a16="http://schemas.microsoft.com/office/drawing/2014/main" id="{3753A2E1-617D-33D0-9B19-DF708112397F}"/>
              </a:ext>
            </a:extLst>
          </p:cNvPr>
          <p:cNvPicPr>
            <a:picLocks noChangeAspect="1"/>
          </p:cNvPicPr>
          <p:nvPr/>
        </p:nvPicPr>
        <p:blipFill rotWithShape="1">
          <a:blip r:embed="rId3"/>
          <a:srcRect l="15210" t="16644" r="15058" b="13146"/>
          <a:stretch/>
        </p:blipFill>
        <p:spPr>
          <a:xfrm>
            <a:off x="6684906" y="5346700"/>
            <a:ext cx="546273" cy="583904"/>
          </a:xfrm>
          <a:prstGeom prst="ellipse">
            <a:avLst/>
          </a:prstGeom>
          <a:ln>
            <a:noFill/>
          </a:ln>
          <a:effectLst>
            <a:softEdge rad="112500"/>
          </a:effectLst>
        </p:spPr>
      </p:pic>
      <p:pic>
        <p:nvPicPr>
          <p:cNvPr id="9" name="Picture 8">
            <a:extLst>
              <a:ext uri="{FF2B5EF4-FFF2-40B4-BE49-F238E27FC236}">
                <a16:creationId xmlns:a16="http://schemas.microsoft.com/office/drawing/2014/main" id="{7064B78F-7380-6B4D-450A-B93128D5FFAA}"/>
              </a:ext>
            </a:extLst>
          </p:cNvPr>
          <p:cNvPicPr>
            <a:picLocks noChangeAspect="1"/>
          </p:cNvPicPr>
          <p:nvPr/>
        </p:nvPicPr>
        <p:blipFill rotWithShape="1">
          <a:blip r:embed="rId3"/>
          <a:srcRect l="15210" t="16644" r="15058" b="13146"/>
          <a:stretch/>
        </p:blipFill>
        <p:spPr>
          <a:xfrm>
            <a:off x="6684903" y="6078285"/>
            <a:ext cx="546273" cy="583904"/>
          </a:xfrm>
          <a:prstGeom prst="ellipse">
            <a:avLst/>
          </a:prstGeom>
          <a:ln>
            <a:noFill/>
          </a:ln>
          <a:effectLst>
            <a:softEdge rad="112500"/>
          </a:effectLst>
        </p:spPr>
      </p:pic>
      <p:pic>
        <p:nvPicPr>
          <p:cNvPr id="10" name="Picture 9">
            <a:extLst>
              <a:ext uri="{FF2B5EF4-FFF2-40B4-BE49-F238E27FC236}">
                <a16:creationId xmlns:a16="http://schemas.microsoft.com/office/drawing/2014/main" id="{A1039342-00F9-12A0-D8D7-899E99BB4675}"/>
              </a:ext>
            </a:extLst>
          </p:cNvPr>
          <p:cNvPicPr>
            <a:picLocks noChangeAspect="1"/>
          </p:cNvPicPr>
          <p:nvPr/>
        </p:nvPicPr>
        <p:blipFill rotWithShape="1">
          <a:blip r:embed="rId3"/>
          <a:srcRect l="15210" t="16644" r="15058" b="13146"/>
          <a:stretch/>
        </p:blipFill>
        <p:spPr>
          <a:xfrm>
            <a:off x="3137646" y="6109953"/>
            <a:ext cx="546273" cy="583904"/>
          </a:xfrm>
          <a:prstGeom prst="ellipse">
            <a:avLst/>
          </a:prstGeom>
          <a:ln>
            <a:noFill/>
          </a:ln>
          <a:effectLst>
            <a:softEdge rad="112500"/>
          </a:effectLst>
        </p:spPr>
      </p:pic>
      <p:sp>
        <p:nvSpPr>
          <p:cNvPr id="14" name="TextBox 13">
            <a:extLst>
              <a:ext uri="{FF2B5EF4-FFF2-40B4-BE49-F238E27FC236}">
                <a16:creationId xmlns:a16="http://schemas.microsoft.com/office/drawing/2014/main" id="{2D56FE7E-4DA2-6003-B0A1-7FD376DE1462}"/>
              </a:ext>
            </a:extLst>
          </p:cNvPr>
          <p:cNvSpPr txBox="1"/>
          <p:nvPr/>
        </p:nvSpPr>
        <p:spPr>
          <a:xfrm>
            <a:off x="1489360" y="2696825"/>
            <a:ext cx="4389120" cy="584775"/>
          </a:xfrm>
          <a:prstGeom prst="rect">
            <a:avLst/>
          </a:prstGeom>
          <a:noFill/>
        </p:spPr>
        <p:txBody>
          <a:bodyPr wrap="square">
            <a:spAutoFit/>
          </a:bodyPr>
          <a:lstStyle/>
          <a:p>
            <a:pPr algn="ctr"/>
            <a:r>
              <a:rPr lang="en-US" sz="3200">
                <a:solidFill>
                  <a:srgbClr val="7030A0"/>
                </a:solidFill>
                <a:latin typeface="Cinematografica ExtraBold"/>
              </a:rPr>
              <a:t>Attendance  SJV</a:t>
            </a:r>
          </a:p>
        </p:txBody>
      </p:sp>
      <p:pic>
        <p:nvPicPr>
          <p:cNvPr id="16" name="Picture 15">
            <a:extLst>
              <a:ext uri="{FF2B5EF4-FFF2-40B4-BE49-F238E27FC236}">
                <a16:creationId xmlns:a16="http://schemas.microsoft.com/office/drawing/2014/main" id="{E9C798D0-DAB5-1D79-C2FF-D7E243BE37CE}"/>
              </a:ext>
            </a:extLst>
          </p:cNvPr>
          <p:cNvPicPr>
            <a:picLocks noChangeAspect="1"/>
          </p:cNvPicPr>
          <p:nvPr/>
        </p:nvPicPr>
        <p:blipFill rotWithShape="1">
          <a:blip r:embed="rId3"/>
          <a:srcRect l="15210" t="16644" r="15058" b="13146"/>
          <a:stretch/>
        </p:blipFill>
        <p:spPr>
          <a:xfrm>
            <a:off x="3137646" y="6490090"/>
            <a:ext cx="546273" cy="583904"/>
          </a:xfrm>
          <a:prstGeom prst="ellipse">
            <a:avLst/>
          </a:prstGeom>
          <a:ln>
            <a:noFill/>
          </a:ln>
          <a:effectLst>
            <a:softEdge rad="112500"/>
          </a:effectLst>
        </p:spPr>
      </p:pic>
      <p:pic>
        <p:nvPicPr>
          <p:cNvPr id="8" name="Picture 7">
            <a:extLst>
              <a:ext uri="{FF2B5EF4-FFF2-40B4-BE49-F238E27FC236}">
                <a16:creationId xmlns:a16="http://schemas.microsoft.com/office/drawing/2014/main" id="{05B7D20C-6846-FB42-A5C6-C136B4564502}"/>
              </a:ext>
            </a:extLst>
          </p:cNvPr>
          <p:cNvPicPr>
            <a:picLocks noChangeAspect="1"/>
          </p:cNvPicPr>
          <p:nvPr/>
        </p:nvPicPr>
        <p:blipFill rotWithShape="1">
          <a:blip r:embed="rId3"/>
          <a:srcRect l="15210" t="16644" r="15058" b="13146"/>
          <a:stretch/>
        </p:blipFill>
        <p:spPr>
          <a:xfrm>
            <a:off x="3137647" y="5682807"/>
            <a:ext cx="546273" cy="583904"/>
          </a:xfrm>
          <a:prstGeom prst="ellipse">
            <a:avLst/>
          </a:prstGeom>
          <a:ln>
            <a:noFill/>
          </a:ln>
          <a:effectLst>
            <a:softEdge rad="112500"/>
          </a:effectLst>
        </p:spPr>
      </p:pic>
      <p:pic>
        <p:nvPicPr>
          <p:cNvPr id="12" name="Picture 11">
            <a:extLst>
              <a:ext uri="{FF2B5EF4-FFF2-40B4-BE49-F238E27FC236}">
                <a16:creationId xmlns:a16="http://schemas.microsoft.com/office/drawing/2014/main" id="{EA3166FC-B031-C02A-E47D-5B0E45025266}"/>
              </a:ext>
            </a:extLst>
          </p:cNvPr>
          <p:cNvPicPr>
            <a:picLocks noChangeAspect="1"/>
          </p:cNvPicPr>
          <p:nvPr/>
        </p:nvPicPr>
        <p:blipFill rotWithShape="1">
          <a:blip r:embed="rId3"/>
          <a:srcRect l="15210" t="16644" r="15058" b="13146"/>
          <a:stretch/>
        </p:blipFill>
        <p:spPr>
          <a:xfrm>
            <a:off x="6684905" y="5699281"/>
            <a:ext cx="546273" cy="583904"/>
          </a:xfrm>
          <a:prstGeom prst="ellipse">
            <a:avLst/>
          </a:prstGeom>
          <a:ln>
            <a:noFill/>
          </a:ln>
          <a:effectLst>
            <a:softEdge rad="112500"/>
          </a:effectLst>
        </p:spPr>
      </p:pic>
    </p:spTree>
    <p:extLst>
      <p:ext uri="{BB962C8B-B14F-4D97-AF65-F5344CB8AC3E}">
        <p14:creationId xmlns:p14="http://schemas.microsoft.com/office/powerpoint/2010/main" val="2456905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a:extLst>
            <a:ext uri="{FF2B5EF4-FFF2-40B4-BE49-F238E27FC236}">
              <a16:creationId xmlns:a16="http://schemas.microsoft.com/office/drawing/2014/main" id="{D69D69C1-8DE3-5108-4B28-86F50D1A22AA}"/>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C59D2C1E-5B41-60EA-BFCC-327C1C4D8D12}"/>
              </a:ext>
            </a:extLst>
          </p:cNvPr>
          <p:cNvSpPr txBox="1"/>
          <p:nvPr/>
        </p:nvSpPr>
        <p:spPr>
          <a:xfrm>
            <a:off x="1163352" y="48371"/>
            <a:ext cx="5233295" cy="834844"/>
          </a:xfrm>
          <a:prstGeom prst="rect">
            <a:avLst/>
          </a:prstGeom>
        </p:spPr>
        <p:txBody>
          <a:bodyPr lIns="0" tIns="0" rIns="0" bIns="0" rtlCol="0" anchor="t">
            <a:spAutoFit/>
          </a:bodyPr>
          <a:lstStyle/>
          <a:p>
            <a:pPr algn="ctr">
              <a:lnSpc>
                <a:spcPts val="8539"/>
              </a:lnSpc>
              <a:spcBef>
                <a:spcPct val="0"/>
              </a:spcBef>
            </a:pPr>
            <a:r>
              <a:rPr lang="en-US" sz="3600">
                <a:solidFill>
                  <a:srgbClr val="7030A0"/>
                </a:solidFill>
                <a:latin typeface="Cinematografica ExtraBold"/>
              </a:rPr>
              <a:t>St John Vianney Catholic Primary</a:t>
            </a:r>
          </a:p>
        </p:txBody>
      </p:sp>
      <p:sp>
        <p:nvSpPr>
          <p:cNvPr id="8" name="AutoShape 8">
            <a:extLst>
              <a:ext uri="{FF2B5EF4-FFF2-40B4-BE49-F238E27FC236}">
                <a16:creationId xmlns:a16="http://schemas.microsoft.com/office/drawing/2014/main" id="{AFE72DC2-1681-C14F-B855-326EA3C4261F}"/>
              </a:ext>
            </a:extLst>
          </p:cNvPr>
          <p:cNvSpPr/>
          <p:nvPr/>
        </p:nvSpPr>
        <p:spPr>
          <a:xfrm>
            <a:off x="2344921" y="1187953"/>
            <a:ext cx="2870158" cy="0"/>
          </a:xfrm>
          <a:prstGeom prst="line">
            <a:avLst/>
          </a:prstGeom>
          <a:ln w="95250" cap="rnd">
            <a:solidFill>
              <a:srgbClr val="000000"/>
            </a:solidFill>
            <a:prstDash val="solid"/>
            <a:headEnd type="none" w="sm" len="sm"/>
            <a:tailEnd type="none" w="sm" len="sm"/>
          </a:ln>
        </p:spPr>
        <p:txBody>
          <a:bodyPr/>
          <a:lstStyle/>
          <a:p>
            <a:endParaRPr lang="en-GB"/>
          </a:p>
        </p:txBody>
      </p:sp>
      <p:sp>
        <p:nvSpPr>
          <p:cNvPr id="10" name="AutoShape 10">
            <a:extLst>
              <a:ext uri="{FF2B5EF4-FFF2-40B4-BE49-F238E27FC236}">
                <a16:creationId xmlns:a16="http://schemas.microsoft.com/office/drawing/2014/main" id="{4463E085-75AD-6246-E655-CBAE71B0D418}"/>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a:extLst>
              <a:ext uri="{FF2B5EF4-FFF2-40B4-BE49-F238E27FC236}">
                <a16:creationId xmlns:a16="http://schemas.microsoft.com/office/drawing/2014/main" id="{6816D334-D9E1-3272-8866-BBDD95D240FD}"/>
              </a:ext>
            </a:extLst>
          </p:cNvPr>
          <p:cNvSpPr/>
          <p:nvPr/>
        </p:nvSpPr>
        <p:spPr>
          <a:xfrm rot="10799999" flipV="1">
            <a:off x="150041" y="9637273"/>
            <a:ext cx="7319280" cy="52826"/>
          </a:xfrm>
          <a:prstGeom prst="line">
            <a:avLst/>
          </a:prstGeom>
          <a:ln w="38100" cap="rnd">
            <a:solidFill>
              <a:srgbClr val="000000"/>
            </a:solidFill>
            <a:prstDash val="solid"/>
            <a:headEnd type="none" w="sm" len="sm"/>
            <a:tailEnd type="none" w="sm" len="sm"/>
          </a:ln>
        </p:spPr>
        <p:txBody>
          <a:bodyPr/>
          <a:lstStyle/>
          <a:p>
            <a:endParaRPr lang="en-GB"/>
          </a:p>
        </p:txBody>
      </p:sp>
      <p:sp>
        <p:nvSpPr>
          <p:cNvPr id="30" name="AutoShape 10">
            <a:extLst>
              <a:ext uri="{FF2B5EF4-FFF2-40B4-BE49-F238E27FC236}">
                <a16:creationId xmlns:a16="http://schemas.microsoft.com/office/drawing/2014/main" id="{A8B0522D-0C2C-5ED7-9AA9-CD712F63DCE1}"/>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68EB4599-DAB1-8885-84EF-6ACCF525CC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42" name="Group 3">
            <a:extLst>
              <a:ext uri="{FF2B5EF4-FFF2-40B4-BE49-F238E27FC236}">
                <a16:creationId xmlns:a16="http://schemas.microsoft.com/office/drawing/2014/main" id="{42BA3ADB-01D2-8FB7-7A73-DA14F749CACE}"/>
              </a:ext>
            </a:extLst>
          </p:cNvPr>
          <p:cNvGrpSpPr/>
          <p:nvPr/>
        </p:nvGrpSpPr>
        <p:grpSpPr>
          <a:xfrm>
            <a:off x="160732" y="1320244"/>
            <a:ext cx="7344185" cy="9239287"/>
            <a:chOff x="6639" y="0"/>
            <a:chExt cx="2569005" cy="800652"/>
          </a:xfrm>
        </p:grpSpPr>
        <p:sp>
          <p:nvSpPr>
            <p:cNvPr id="43" name="Freeform 4">
              <a:extLst>
                <a:ext uri="{FF2B5EF4-FFF2-40B4-BE49-F238E27FC236}">
                  <a16:creationId xmlns:a16="http://schemas.microsoft.com/office/drawing/2014/main" id="{6E099377-00A7-87A2-21F5-9731E0E5378C}"/>
                </a:ext>
              </a:extLst>
            </p:cNvPr>
            <p:cNvSpPr/>
            <p:nvPr/>
          </p:nvSpPr>
          <p:spPr>
            <a:xfrm>
              <a:off x="6639" y="0"/>
              <a:ext cx="2569005" cy="80065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grpSp>
      <p:graphicFrame>
        <p:nvGraphicFramePr>
          <p:cNvPr id="9" name="Table 8">
            <a:extLst>
              <a:ext uri="{FF2B5EF4-FFF2-40B4-BE49-F238E27FC236}">
                <a16:creationId xmlns:a16="http://schemas.microsoft.com/office/drawing/2014/main" id="{053D3488-611D-6063-FEF8-7CFB6B436A25}"/>
              </a:ext>
            </a:extLst>
          </p:cNvPr>
          <p:cNvGraphicFramePr>
            <a:graphicFrameLocks noGrp="1"/>
          </p:cNvGraphicFramePr>
          <p:nvPr/>
        </p:nvGraphicFramePr>
        <p:xfrm>
          <a:off x="6192024" y="6732216"/>
          <a:ext cx="1064526" cy="1371600"/>
        </p:xfrm>
        <a:graphic>
          <a:graphicData uri="http://schemas.openxmlformats.org/drawingml/2006/table">
            <a:tbl>
              <a:tblPr firstRow="1" firstCol="1" bandRow="1">
                <a:tableStyleId>{5C22544A-7EE6-4342-B048-85BDC9FD1C3A}</a:tableStyleId>
              </a:tblPr>
              <a:tblGrid>
                <a:gridCol w="1064526">
                  <a:extLst>
                    <a:ext uri="{9D8B030D-6E8A-4147-A177-3AD203B41FA5}">
                      <a16:colId xmlns:a16="http://schemas.microsoft.com/office/drawing/2014/main" val="3154643617"/>
                    </a:ext>
                  </a:extLst>
                </a:gridCol>
              </a:tblGrid>
              <a:tr h="32909">
                <a:tc>
                  <a:txBody>
                    <a:bodyPr/>
                    <a:lstStyle/>
                    <a:p>
                      <a:endParaRPr lang="en-GB"/>
                    </a:p>
                  </a:txBody>
                  <a:tcPr marL="68580" marR="6858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92317760"/>
                  </a:ext>
                </a:extLst>
              </a:tr>
              <a:tr h="190500">
                <a:tc>
                  <a:txBody>
                    <a:bodyPr/>
                    <a:lstStyle/>
                    <a:p>
                      <a:endParaRPr lang="en-GB"/>
                    </a:p>
                  </a:txBody>
                  <a:tcPr marL="68580" marR="68580" marT="0" marB="0" anchor="b">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2324711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08664415"/>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80988274"/>
                  </a:ext>
                </a:extLst>
              </a:tr>
              <a:tr h="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51588238"/>
                  </a:ext>
                </a:extLst>
              </a:tr>
            </a:tbl>
          </a:graphicData>
        </a:graphic>
      </p:graphicFrame>
      <p:graphicFrame>
        <p:nvGraphicFramePr>
          <p:cNvPr id="11" name="Table 10">
            <a:extLst>
              <a:ext uri="{FF2B5EF4-FFF2-40B4-BE49-F238E27FC236}">
                <a16:creationId xmlns:a16="http://schemas.microsoft.com/office/drawing/2014/main" id="{3A856D2C-145F-C32E-3A6A-28BC2A84E45D}"/>
              </a:ext>
            </a:extLst>
          </p:cNvPr>
          <p:cNvGraphicFramePr>
            <a:graphicFrameLocks noGrp="1"/>
          </p:cNvGraphicFramePr>
          <p:nvPr/>
        </p:nvGraphicFramePr>
        <p:xfrm>
          <a:off x="3974405" y="6409183"/>
          <a:ext cx="1240674" cy="1645920"/>
        </p:xfrm>
        <a:graphic>
          <a:graphicData uri="http://schemas.openxmlformats.org/drawingml/2006/table">
            <a:tbl>
              <a:tblPr firstRow="1" firstCol="1" bandRow="1">
                <a:tableStyleId>{5C22544A-7EE6-4342-B048-85BDC9FD1C3A}</a:tableStyleId>
              </a:tblPr>
              <a:tblGrid>
                <a:gridCol w="1240674">
                  <a:extLst>
                    <a:ext uri="{9D8B030D-6E8A-4147-A177-3AD203B41FA5}">
                      <a16:colId xmlns:a16="http://schemas.microsoft.com/office/drawing/2014/main" val="2661205710"/>
                    </a:ext>
                  </a:extLst>
                </a:gridCol>
              </a:tblGrid>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8186222"/>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5916557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42203441"/>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418366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0151912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2891869"/>
                  </a:ext>
                </a:extLst>
              </a:tr>
            </a:tbl>
          </a:graphicData>
        </a:graphic>
      </p:graphicFrame>
      <p:graphicFrame>
        <p:nvGraphicFramePr>
          <p:cNvPr id="5" name="Table 4">
            <a:extLst>
              <a:ext uri="{FF2B5EF4-FFF2-40B4-BE49-F238E27FC236}">
                <a16:creationId xmlns:a16="http://schemas.microsoft.com/office/drawing/2014/main" id="{A6ED90B4-EA97-037B-F50C-FEF6337AACEE}"/>
              </a:ext>
            </a:extLst>
          </p:cNvPr>
          <p:cNvGraphicFramePr>
            <a:graphicFrameLocks noGrp="1"/>
          </p:cNvGraphicFramePr>
          <p:nvPr/>
        </p:nvGraphicFramePr>
        <p:xfrm>
          <a:off x="3930304" y="6677789"/>
          <a:ext cx="1066559" cy="1495806"/>
        </p:xfrm>
        <a:graphic>
          <a:graphicData uri="http://schemas.openxmlformats.org/drawingml/2006/table">
            <a:tbl>
              <a:tblPr firstRow="1" firstCol="1" bandRow="1">
                <a:tableStyleId>{5C22544A-7EE6-4342-B048-85BDC9FD1C3A}</a:tableStyleId>
              </a:tblPr>
              <a:tblGrid>
                <a:gridCol w="1066559">
                  <a:extLst>
                    <a:ext uri="{9D8B030D-6E8A-4147-A177-3AD203B41FA5}">
                      <a16:colId xmlns:a16="http://schemas.microsoft.com/office/drawing/2014/main" val="3354999690"/>
                    </a:ext>
                  </a:extLst>
                </a:gridCol>
              </a:tblGrid>
              <a:tr h="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08861917"/>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8418452"/>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21872425"/>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71312480"/>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96323551"/>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26400220"/>
                  </a:ext>
                </a:extLst>
              </a:tr>
            </a:tbl>
          </a:graphicData>
        </a:graphic>
      </p:graphicFrame>
      <p:graphicFrame>
        <p:nvGraphicFramePr>
          <p:cNvPr id="6" name="Table 5">
            <a:extLst>
              <a:ext uri="{FF2B5EF4-FFF2-40B4-BE49-F238E27FC236}">
                <a16:creationId xmlns:a16="http://schemas.microsoft.com/office/drawing/2014/main" id="{1DCDCC51-A47E-2467-5E33-FB4138DAC9B9}"/>
              </a:ext>
            </a:extLst>
          </p:cNvPr>
          <p:cNvGraphicFramePr>
            <a:graphicFrameLocks noGrp="1"/>
          </p:cNvGraphicFramePr>
          <p:nvPr/>
        </p:nvGraphicFramePr>
        <p:xfrm>
          <a:off x="6056124" y="6752297"/>
          <a:ext cx="1371600" cy="1246505"/>
        </p:xfrm>
        <a:graphic>
          <a:graphicData uri="http://schemas.openxmlformats.org/drawingml/2006/table">
            <a:tbl>
              <a:tblPr firstRow="1" firstCol="1" bandRow="1">
                <a:tableStyleId>{5C22544A-7EE6-4342-B048-85BDC9FD1C3A}</a:tableStyleId>
              </a:tblPr>
              <a:tblGrid>
                <a:gridCol w="1371600">
                  <a:extLst>
                    <a:ext uri="{9D8B030D-6E8A-4147-A177-3AD203B41FA5}">
                      <a16:colId xmlns:a16="http://schemas.microsoft.com/office/drawing/2014/main" val="4121735372"/>
                    </a:ext>
                  </a:extLst>
                </a:gridCol>
              </a:tblGrid>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09151639"/>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0963660"/>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1534463"/>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4030978"/>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6105204"/>
                  </a:ext>
                </a:extLst>
              </a:tr>
            </a:tbl>
          </a:graphicData>
        </a:graphic>
      </p:graphicFrame>
      <p:sp>
        <p:nvSpPr>
          <p:cNvPr id="16" name="Rectangle 15">
            <a:extLst>
              <a:ext uri="{FF2B5EF4-FFF2-40B4-BE49-F238E27FC236}">
                <a16:creationId xmlns:a16="http://schemas.microsoft.com/office/drawing/2014/main" id="{BB476397-B70C-99D1-1CE9-2EF6AEA455E7}"/>
              </a:ext>
            </a:extLst>
          </p:cNvPr>
          <p:cNvSpPr/>
          <p:nvPr/>
        </p:nvSpPr>
        <p:spPr>
          <a:xfrm>
            <a:off x="4025110" y="5358452"/>
            <a:ext cx="3370658"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latin typeface="Calibri"/>
                <a:ea typeface="+mn-ea"/>
                <a:cs typeface="+mn-cs"/>
              </a:rPr>
              <a:t> </a:t>
            </a:r>
          </a:p>
        </p:txBody>
      </p:sp>
      <p:sp>
        <p:nvSpPr>
          <p:cNvPr id="18" name="Rectangle 1">
            <a:extLst>
              <a:ext uri="{FF2B5EF4-FFF2-40B4-BE49-F238E27FC236}">
                <a16:creationId xmlns:a16="http://schemas.microsoft.com/office/drawing/2014/main" id="{092EAB3E-1092-3776-1E0F-B636F4BA6F01}"/>
              </a:ext>
            </a:extLst>
          </p:cNvPr>
          <p:cNvSpPr>
            <a:spLocks noChangeArrowheads="1"/>
          </p:cNvSpPr>
          <p:nvPr/>
        </p:nvSpPr>
        <p:spPr bwMode="auto">
          <a:xfrm>
            <a:off x="-6158347" y="483937"/>
            <a:ext cx="7556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242424"/>
                </a:solidFill>
                <a:effectLst/>
                <a:uLnTx/>
                <a:uFillTx/>
                <a:latin typeface="Arial" panose="020B0604020202020204" pitchFamily="34" charset="0"/>
                <a:ea typeface="+mn-ea"/>
                <a:cs typeface="Arial" panose="020B0604020202020204" pitchFamily="34" charset="0"/>
              </a:rPr>
              <a:t> </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Rectangle 25">
            <a:extLst>
              <a:ext uri="{FF2B5EF4-FFF2-40B4-BE49-F238E27FC236}">
                <a16:creationId xmlns:a16="http://schemas.microsoft.com/office/drawing/2014/main" id="{38EBFB56-C332-22CC-E85C-8F26C49B55EF}"/>
              </a:ext>
            </a:extLst>
          </p:cNvPr>
          <p:cNvSpPr/>
          <p:nvPr/>
        </p:nvSpPr>
        <p:spPr>
          <a:xfrm>
            <a:off x="-2754278" y="-13539152"/>
            <a:ext cx="3778250" cy="923330"/>
          </a:xfrm>
          <a:prstGeom prst="rect">
            <a:avLst/>
          </a:prstGeom>
        </p:spPr>
        <p:txBody>
          <a:bodyPr>
            <a:spAutoFit/>
          </a:bodyPr>
          <a:lstStyle/>
          <a:p>
            <a:endParaRPr lang="en-GB"/>
          </a:p>
          <a:p>
            <a:endParaRPr lang="en-GB"/>
          </a:p>
          <a:p>
            <a:r>
              <a:rPr lang="en-GB"/>
              <a:t> </a:t>
            </a:r>
          </a:p>
        </p:txBody>
      </p:sp>
      <p:sp>
        <p:nvSpPr>
          <p:cNvPr id="24" name="TextBox 23">
            <a:extLst>
              <a:ext uri="{FF2B5EF4-FFF2-40B4-BE49-F238E27FC236}">
                <a16:creationId xmlns:a16="http://schemas.microsoft.com/office/drawing/2014/main" id="{B8BE7623-A0CE-321F-DFA4-160A64AA6D1A}"/>
              </a:ext>
            </a:extLst>
          </p:cNvPr>
          <p:cNvSpPr txBox="1"/>
          <p:nvPr/>
        </p:nvSpPr>
        <p:spPr>
          <a:xfrm>
            <a:off x="349863" y="1269839"/>
            <a:ext cx="6838802" cy="615553"/>
          </a:xfrm>
          <a:prstGeom prst="rect">
            <a:avLst/>
          </a:prstGeom>
          <a:noFill/>
        </p:spPr>
        <p:txBody>
          <a:bodyPr wrap="square" rtlCol="0">
            <a:spAutoFit/>
          </a:bodyPr>
          <a:lstStyle/>
          <a:p>
            <a:pPr algn="ctr"/>
            <a:r>
              <a:rPr lang="en-GB" sz="3400" b="1">
                <a:solidFill>
                  <a:srgbClr val="7030A0"/>
                </a:solidFill>
                <a:latin typeface="Cinematografica ExtraBold" panose="020B0604020202020204" charset="0"/>
              </a:rPr>
              <a:t>WEEKLY DIARY</a:t>
            </a:r>
          </a:p>
        </p:txBody>
      </p:sp>
      <p:pic>
        <p:nvPicPr>
          <p:cNvPr id="3" name="Picture 2">
            <a:extLst>
              <a:ext uri="{FF2B5EF4-FFF2-40B4-BE49-F238E27FC236}">
                <a16:creationId xmlns:a16="http://schemas.microsoft.com/office/drawing/2014/main" id="{1BF71E30-2170-4F71-A758-8A6D005A6CF5}"/>
              </a:ext>
            </a:extLst>
          </p:cNvPr>
          <p:cNvPicPr>
            <a:picLocks noChangeAspect="1"/>
          </p:cNvPicPr>
          <p:nvPr/>
        </p:nvPicPr>
        <p:blipFill>
          <a:blip r:embed="rId4"/>
          <a:stretch>
            <a:fillRect/>
          </a:stretch>
        </p:blipFill>
        <p:spPr>
          <a:xfrm>
            <a:off x="349863" y="340751"/>
            <a:ext cx="830546" cy="830546"/>
          </a:xfrm>
          <a:prstGeom prst="rect">
            <a:avLst/>
          </a:prstGeom>
        </p:spPr>
      </p:pic>
      <p:sp>
        <p:nvSpPr>
          <p:cNvPr id="7" name="TextBox 6">
            <a:extLst>
              <a:ext uri="{FF2B5EF4-FFF2-40B4-BE49-F238E27FC236}">
                <a16:creationId xmlns:a16="http://schemas.microsoft.com/office/drawing/2014/main" id="{B5573EAD-3E38-DBA4-D27D-0D77AF99DD1A}"/>
              </a:ext>
            </a:extLst>
          </p:cNvPr>
          <p:cNvSpPr txBox="1"/>
          <p:nvPr/>
        </p:nvSpPr>
        <p:spPr>
          <a:xfrm>
            <a:off x="335244" y="2002887"/>
            <a:ext cx="6995160" cy="8987076"/>
          </a:xfrm>
          <a:prstGeom prst="rect">
            <a:avLst/>
          </a:prstGeom>
          <a:noFill/>
        </p:spPr>
        <p:txBody>
          <a:bodyPr wrap="square">
            <a:spAutoFit/>
          </a:bodyPr>
          <a:lstStyle/>
          <a:p>
            <a:pPr marL="0" marR="0" lvl="0" indent="0" algn="l" defTabSz="914400">
              <a:lnSpc>
                <a:spcPct val="100000"/>
              </a:lnSpc>
              <a:spcBef>
                <a:spcPts val="0"/>
              </a:spcBef>
              <a:spcAft>
                <a:spcPts val="0"/>
              </a:spcAft>
              <a:buClrTx/>
              <a:buSzTx/>
              <a:buFontTx/>
              <a:buNone/>
              <a:tabLst/>
              <a:defRPr/>
            </a:pPr>
            <a:endParaRPr kumimoji="0" lang="en-GB" b="1" i="0" strike="noStrike" kern="1200" cap="none" spc="0" normalizeH="0" baseline="0" noProof="0" dirty="0">
              <a:ln>
                <a:noFill/>
              </a:ln>
              <a:effectLst/>
              <a:uLnTx/>
              <a:uFillTx/>
              <a:latin typeface="Ink Free" panose="03080402000500000000" pitchFamily="66" charset="0"/>
              <a:cs typeface="Dreaming Outloud Script Pro" panose="03050502040304050704" pitchFamily="66" charset="0"/>
            </a:endParaRPr>
          </a:p>
          <a:p>
            <a:pPr marL="0" marR="0" lvl="0" indent="0" algn="l" defTabSz="914400">
              <a:lnSpc>
                <a:spcPct val="100000"/>
              </a:lnSpc>
              <a:spcBef>
                <a:spcPts val="0"/>
              </a:spcBef>
              <a:spcAft>
                <a:spcPts val="0"/>
              </a:spcAft>
              <a:buClrTx/>
              <a:buSzTx/>
              <a:buFontTx/>
              <a:buNone/>
              <a:tabLst/>
              <a:defRPr/>
            </a:pPr>
            <a:r>
              <a:rPr kumimoji="0" lang="en-GB" b="1" i="0" strike="noStrike" kern="1200" cap="none" spc="0" normalizeH="0" baseline="0" noProof="0" dirty="0">
                <a:ln>
                  <a:noFill/>
                </a:ln>
                <a:effectLst/>
                <a:uLnTx/>
                <a:uFillTx/>
                <a:latin typeface="Ink Free" panose="03080402000500000000" pitchFamily="66" charset="0"/>
                <a:cs typeface="Dreaming Outloud Script Pro" panose="03050502040304050704" pitchFamily="66" charset="0"/>
              </a:rPr>
              <a:t>Date’s may be subject to change – please check your emails regularly</a:t>
            </a:r>
          </a:p>
          <a:p>
            <a:pPr lvl="0" algn="ctr">
              <a:defRPr/>
            </a:pPr>
            <a:endParaRPr lang="en-GB" b="1" u="sng" dirty="0">
              <a:latin typeface="Arial" panose="020B0604020202020204" pitchFamily="34" charset="0"/>
              <a:cs typeface="Arial" panose="020B0604020202020204" pitchFamily="34" charset="0"/>
            </a:endParaRPr>
          </a:p>
          <a:p>
            <a:pPr lvl="0" algn="ctr">
              <a:defRPr/>
            </a:pPr>
            <a:r>
              <a:rPr lang="en-GB" b="1" u="sng" dirty="0">
                <a:latin typeface="Arial" panose="020B0604020202020204" pitchFamily="34" charset="0"/>
                <a:cs typeface="Arial" panose="020B0604020202020204" pitchFamily="34" charset="0"/>
              </a:rPr>
              <a:t>Monday 14</a:t>
            </a:r>
            <a:r>
              <a:rPr lang="en-GB" b="1" u="sng" baseline="30000" dirty="0">
                <a:latin typeface="Arial" panose="020B0604020202020204" pitchFamily="34" charset="0"/>
                <a:cs typeface="Arial" panose="020B0604020202020204" pitchFamily="34" charset="0"/>
              </a:rPr>
              <a:t>th</a:t>
            </a:r>
            <a:r>
              <a:rPr lang="en-GB" b="1" u="sng" dirty="0">
                <a:latin typeface="Arial" panose="020B0604020202020204" pitchFamily="34" charset="0"/>
                <a:cs typeface="Arial" panose="020B0604020202020204" pitchFamily="34" charset="0"/>
              </a:rPr>
              <a:t> September 2026</a:t>
            </a:r>
          </a:p>
          <a:p>
            <a:pPr lvl="0" algn="ctr">
              <a:defRPr/>
            </a:pPr>
            <a:r>
              <a:rPr lang="en-GB" sz="1600" dirty="0">
                <a:cs typeface="Arial" panose="020B0604020202020204" pitchFamily="34" charset="0"/>
              </a:rPr>
              <a:t>Choir – KS2 – Lunchtime</a:t>
            </a:r>
            <a:endParaRPr lang="en-GB" sz="1600" dirty="0">
              <a:solidFill>
                <a:srgbClr val="FF0000"/>
              </a:solidFill>
              <a:cs typeface="Arial" panose="020B0604020202020204" pitchFamily="34" charset="0"/>
            </a:endParaRPr>
          </a:p>
          <a:p>
            <a:pPr lvl="0" algn="ctr">
              <a:defRPr/>
            </a:pPr>
            <a:r>
              <a:rPr lang="en-GB" sz="1600" dirty="0">
                <a:cs typeface="Arial" panose="020B0604020202020204" pitchFamily="34" charset="0"/>
              </a:rPr>
              <a:t>Dance – KS2 – 3.15pm-4.00pm  </a:t>
            </a:r>
            <a:endParaRPr lang="en-GB" sz="1600" b="1" dirty="0">
              <a:solidFill>
                <a:srgbClr val="FF0000"/>
              </a:solidFill>
              <a:cs typeface="Arial" panose="020B0604020202020204" pitchFamily="34" charset="0"/>
            </a:endParaRPr>
          </a:p>
          <a:p>
            <a:pPr lvl="0" algn="ctr">
              <a:defRPr/>
            </a:pPr>
            <a:r>
              <a:rPr lang="en-GB" sz="1600" dirty="0">
                <a:cs typeface="Arial" panose="020B0604020202020204" pitchFamily="34" charset="0"/>
              </a:rPr>
              <a:t>Netball Training – Yr 5 &amp; 6 – 3.15pm-4.15pm</a:t>
            </a:r>
            <a:endParaRPr lang="en-GB" sz="1600" dirty="0">
              <a:solidFill>
                <a:srgbClr val="FF0000"/>
              </a:solidFill>
              <a:cs typeface="Arial" panose="020B0604020202020204" pitchFamily="34" charset="0"/>
            </a:endParaRPr>
          </a:p>
          <a:p>
            <a:pPr lvl="0" algn="ctr">
              <a:defRPr/>
            </a:pPr>
            <a:endParaRPr lang="en-GB" sz="1600" dirty="0">
              <a:solidFill>
                <a:srgbClr val="FF0000"/>
              </a:solidFill>
              <a:cs typeface="Arial" panose="020B0604020202020204" pitchFamily="34" charset="0"/>
            </a:endParaRPr>
          </a:p>
          <a:p>
            <a:pPr lvl="0" algn="ctr">
              <a:defRPr/>
            </a:pPr>
            <a:r>
              <a:rPr lang="en-GB" b="1" u="sng" dirty="0">
                <a:latin typeface="Arial" panose="020B0604020202020204" pitchFamily="34" charset="0"/>
                <a:cs typeface="Arial" panose="020B0604020202020204" pitchFamily="34" charset="0"/>
              </a:rPr>
              <a:t>Tuesday 15</a:t>
            </a:r>
            <a:r>
              <a:rPr lang="en-GB" b="1" u="sng" baseline="30000" dirty="0">
                <a:latin typeface="Arial" panose="020B0604020202020204" pitchFamily="34" charset="0"/>
                <a:cs typeface="Arial" panose="020B0604020202020204" pitchFamily="34" charset="0"/>
              </a:rPr>
              <a:t>th</a:t>
            </a:r>
            <a:r>
              <a:rPr lang="en-GB" b="1" u="sng" dirty="0">
                <a:latin typeface="Arial" panose="020B0604020202020204" pitchFamily="34" charset="0"/>
                <a:cs typeface="Arial" panose="020B0604020202020204" pitchFamily="34" charset="0"/>
              </a:rPr>
              <a:t> September 2026</a:t>
            </a:r>
          </a:p>
          <a:p>
            <a:pPr lvl="0" algn="ctr">
              <a:defRPr/>
            </a:pPr>
            <a:r>
              <a:rPr lang="en-GB" sz="1600" dirty="0">
                <a:latin typeface="+mj-lt"/>
                <a:cs typeface="Arial" panose="020B0604020202020204" pitchFamily="34" charset="0"/>
              </a:rPr>
              <a:t>Y3 Library Visit – 9.00 a.m.</a:t>
            </a:r>
          </a:p>
          <a:p>
            <a:pPr algn="ctr">
              <a:defRPr/>
            </a:pPr>
            <a:r>
              <a:rPr lang="en-GB" sz="1600" dirty="0">
                <a:cs typeface="Arial" panose="020B0604020202020204" pitchFamily="34" charset="0"/>
              </a:rPr>
              <a:t>Reception Music – Lunchtime</a:t>
            </a:r>
            <a:endParaRPr lang="en-GB" sz="1600" dirty="0">
              <a:solidFill>
                <a:srgbClr val="FF0000"/>
              </a:solidFill>
              <a:cs typeface="Arial" panose="020B0604020202020204" pitchFamily="34" charset="0"/>
            </a:endParaRPr>
          </a:p>
          <a:p>
            <a:pPr algn="ctr">
              <a:defRPr/>
            </a:pPr>
            <a:r>
              <a:rPr lang="en-GB" sz="1600" dirty="0">
                <a:cs typeface="Arial" panose="020B0604020202020204" pitchFamily="34" charset="0"/>
              </a:rPr>
              <a:t>Recorder Club KS2 – 3.15-4.00 p.m.</a:t>
            </a:r>
            <a:endParaRPr lang="en-GB" sz="1600" dirty="0">
              <a:solidFill>
                <a:srgbClr val="FF0000"/>
              </a:solidFill>
              <a:cs typeface="Arial" panose="020B0604020202020204" pitchFamily="34" charset="0"/>
            </a:endParaRPr>
          </a:p>
          <a:p>
            <a:pPr lvl="0" algn="ctr">
              <a:defRPr/>
            </a:pPr>
            <a:r>
              <a:rPr lang="en-GB" sz="1600" dirty="0">
                <a:cs typeface="Arial" panose="020B0604020202020204" pitchFamily="34" charset="0"/>
              </a:rPr>
              <a:t>Boys Football Training – 3.15 – 4.15 p.m.</a:t>
            </a:r>
            <a:endParaRPr lang="en-GB" sz="1600" dirty="0">
              <a:solidFill>
                <a:srgbClr val="FF0000"/>
              </a:solidFill>
              <a:cs typeface="Arial" panose="020B0604020202020204" pitchFamily="34" charset="0"/>
            </a:endParaRPr>
          </a:p>
          <a:p>
            <a:pPr lvl="0" algn="ctr">
              <a:defRPr/>
            </a:pPr>
            <a:endParaRPr lang="en-GB" sz="1600" dirty="0">
              <a:cs typeface="Arial" panose="020B0604020202020204" pitchFamily="34" charset="0"/>
            </a:endParaRPr>
          </a:p>
          <a:p>
            <a:pPr algn="ctr">
              <a:defRPr/>
            </a:pPr>
            <a:r>
              <a:rPr lang="en-GB" b="1" u="sng" dirty="0">
                <a:latin typeface="Arial" panose="020B0604020202020204" pitchFamily="34" charset="0"/>
                <a:cs typeface="Arial" panose="020B0604020202020204" pitchFamily="34" charset="0"/>
              </a:rPr>
              <a:t>Wednesday 16</a:t>
            </a:r>
            <a:r>
              <a:rPr lang="en-GB" b="1" u="sng" baseline="30000" dirty="0">
                <a:latin typeface="Arial" panose="020B0604020202020204" pitchFamily="34" charset="0"/>
                <a:cs typeface="Arial" panose="020B0604020202020204" pitchFamily="34" charset="0"/>
              </a:rPr>
              <a:t>th</a:t>
            </a:r>
            <a:r>
              <a:rPr lang="en-GB" b="1" u="sng" dirty="0">
                <a:latin typeface="Arial" panose="020B0604020202020204" pitchFamily="34" charset="0"/>
                <a:cs typeface="Arial" panose="020B0604020202020204" pitchFamily="34" charset="0"/>
              </a:rPr>
              <a:t> September 2026</a:t>
            </a:r>
          </a:p>
          <a:p>
            <a:pPr algn="ctr">
              <a:defRPr/>
            </a:pPr>
            <a:r>
              <a:rPr lang="en-GB" sz="1600" dirty="0">
                <a:cs typeface="Arial" panose="020B0604020202020204" pitchFamily="34" charset="0"/>
              </a:rPr>
              <a:t>Running Club Key Stage 2 – 8.00 – 8.30 a.m.</a:t>
            </a:r>
          </a:p>
          <a:p>
            <a:pPr algn="ctr">
              <a:defRPr/>
            </a:pPr>
            <a:r>
              <a:rPr lang="en-GB" sz="1600" dirty="0">
                <a:cs typeface="Arial" panose="020B0604020202020204" pitchFamily="34" charset="0"/>
              </a:rPr>
              <a:t> Guitar Tuition </a:t>
            </a:r>
          </a:p>
          <a:p>
            <a:pPr algn="ctr">
              <a:defRPr/>
            </a:pPr>
            <a:r>
              <a:rPr lang="en-GB" sz="1600" dirty="0">
                <a:cs typeface="Arial" panose="020B0604020202020204" pitchFamily="34" charset="0"/>
              </a:rPr>
              <a:t>Flag Football KS2- Lunchtime</a:t>
            </a:r>
          </a:p>
          <a:p>
            <a:pPr algn="ctr">
              <a:defRPr/>
            </a:pPr>
            <a:r>
              <a:rPr lang="en-GB" sz="1600" dirty="0">
                <a:cs typeface="Arial" panose="020B0604020202020204" pitchFamily="34" charset="0"/>
              </a:rPr>
              <a:t>Dance Year 1 and 2 – 3.15-4.00 p.m. </a:t>
            </a:r>
          </a:p>
          <a:p>
            <a:pPr algn="ctr">
              <a:defRPr/>
            </a:pPr>
            <a:r>
              <a:rPr lang="en-GB" sz="1600" dirty="0">
                <a:cs typeface="Arial" panose="020B0604020202020204" pitchFamily="34" charset="0"/>
              </a:rPr>
              <a:t>Girls Football Training – 3.15 -4.15 p.m. </a:t>
            </a:r>
          </a:p>
          <a:p>
            <a:pPr algn="ctr">
              <a:defRPr/>
            </a:pPr>
            <a:endParaRPr lang="en-GB" sz="2000" dirty="0">
              <a:cs typeface="Arial" panose="020B0604020202020204" pitchFamily="34" charset="0"/>
            </a:endParaRPr>
          </a:p>
          <a:p>
            <a:pPr algn="ctr">
              <a:defRPr/>
            </a:pPr>
            <a:r>
              <a:rPr lang="en-GB" b="1" u="sng" dirty="0">
                <a:latin typeface="Arial" panose="020B0604020202020204" pitchFamily="34" charset="0"/>
                <a:cs typeface="Arial" panose="020B0604020202020204" pitchFamily="34" charset="0"/>
              </a:rPr>
              <a:t>Thursday 17</a:t>
            </a:r>
            <a:r>
              <a:rPr lang="en-GB" b="1" u="sng" baseline="30000" dirty="0">
                <a:latin typeface="Arial" panose="020B0604020202020204" pitchFamily="34" charset="0"/>
                <a:cs typeface="Arial" panose="020B0604020202020204" pitchFamily="34" charset="0"/>
              </a:rPr>
              <a:t>th</a:t>
            </a:r>
            <a:r>
              <a:rPr lang="en-GB" b="1" u="sng" dirty="0">
                <a:latin typeface="Arial" panose="020B0604020202020204" pitchFamily="34" charset="0"/>
                <a:cs typeface="Arial" panose="020B0604020202020204" pitchFamily="34" charset="0"/>
              </a:rPr>
              <a:t> September 2026</a:t>
            </a:r>
          </a:p>
          <a:p>
            <a:pPr algn="ctr"/>
            <a:r>
              <a:rPr lang="en-GB" sz="1600" dirty="0">
                <a:cs typeface="Arial" panose="020B0604020202020204" pitchFamily="34" charset="0"/>
              </a:rPr>
              <a:t>Mini-Tennis - Year 5 &amp; 6 - 7.45 to 8.30 a.m. </a:t>
            </a:r>
          </a:p>
          <a:p>
            <a:pPr algn="ctr"/>
            <a:r>
              <a:rPr lang="en-GB" sz="1600" dirty="0">
                <a:cs typeface="Arial" panose="020B0604020202020204" pitchFamily="34" charset="0"/>
              </a:rPr>
              <a:t>Y5 Inspire Workshop – 9.00a.m.</a:t>
            </a:r>
          </a:p>
          <a:p>
            <a:pPr algn="ctr"/>
            <a:r>
              <a:rPr lang="en-GB" sz="1600" dirty="0">
                <a:cs typeface="Arial" panose="020B0604020202020204" pitchFamily="34" charset="0"/>
              </a:rPr>
              <a:t>Piano Tuition </a:t>
            </a:r>
            <a:endParaRPr lang="en-GB" sz="1600" dirty="0">
              <a:solidFill>
                <a:srgbClr val="FF0000"/>
              </a:solidFill>
              <a:cs typeface="Arial" panose="020B0604020202020204" pitchFamily="34" charset="0"/>
            </a:endParaRPr>
          </a:p>
          <a:p>
            <a:pPr algn="ctr"/>
            <a:r>
              <a:rPr lang="en-GB" sz="1600" dirty="0">
                <a:cs typeface="Arial" panose="020B0604020202020204" pitchFamily="34" charset="0"/>
              </a:rPr>
              <a:t>Creative Flair Dance Year 1 - 4 – Lunchtime </a:t>
            </a:r>
            <a:endParaRPr lang="en-GB" sz="1600" dirty="0">
              <a:solidFill>
                <a:srgbClr val="FF0000"/>
              </a:solidFill>
              <a:cs typeface="Arial" panose="020B0604020202020204" pitchFamily="34" charset="0"/>
            </a:endParaRPr>
          </a:p>
          <a:p>
            <a:pPr algn="ctr"/>
            <a:r>
              <a:rPr lang="en-GB" sz="1600" dirty="0">
                <a:cs typeface="Arial" panose="020B0604020202020204" pitchFamily="34" charset="0"/>
              </a:rPr>
              <a:t>Cricket – 3.15-4.15p.m </a:t>
            </a:r>
            <a:endParaRPr lang="en-GB" sz="1600" dirty="0">
              <a:solidFill>
                <a:srgbClr val="FF0000"/>
              </a:solidFill>
              <a:cs typeface="Arial" panose="020B0604020202020204" pitchFamily="34" charset="0"/>
            </a:endParaRPr>
          </a:p>
          <a:p>
            <a:pPr algn="ctr"/>
            <a:endParaRPr lang="en-GB" dirty="0">
              <a:cs typeface="Arial" panose="020B0604020202020204" pitchFamily="34" charset="0"/>
            </a:endParaRPr>
          </a:p>
          <a:p>
            <a:pPr algn="ctr"/>
            <a:r>
              <a:rPr lang="en-GB" b="1" u="sng" dirty="0">
                <a:latin typeface="Arial" panose="020B0604020202020204" pitchFamily="34" charset="0"/>
                <a:cs typeface="Arial" panose="020B0604020202020204" pitchFamily="34" charset="0"/>
              </a:rPr>
              <a:t>Friday 18</a:t>
            </a:r>
            <a:r>
              <a:rPr lang="en-GB" b="1" u="sng" baseline="30000" dirty="0">
                <a:latin typeface="Arial" panose="020B0604020202020204" pitchFamily="34" charset="0"/>
                <a:cs typeface="Arial" panose="020B0604020202020204" pitchFamily="34" charset="0"/>
              </a:rPr>
              <a:t>th</a:t>
            </a:r>
            <a:r>
              <a:rPr lang="en-GB" b="1" u="sng" dirty="0">
                <a:latin typeface="Arial" panose="020B0604020202020204" pitchFamily="34" charset="0"/>
                <a:cs typeface="Arial" panose="020B0604020202020204" pitchFamily="34" charset="0"/>
              </a:rPr>
              <a:t> September 2026</a:t>
            </a:r>
          </a:p>
          <a:p>
            <a:pPr algn="ctr"/>
            <a:r>
              <a:rPr lang="en-GB" sz="1600" dirty="0">
                <a:latin typeface="+mj-lt"/>
                <a:cs typeface="Arial" panose="020B0604020202020204" pitchFamily="34" charset="0"/>
              </a:rPr>
              <a:t>Y4 Library Visit – 9.00 a.m.</a:t>
            </a:r>
          </a:p>
          <a:p>
            <a:pPr algn="ctr"/>
            <a:r>
              <a:rPr lang="en-GB" sz="1600" dirty="0">
                <a:latin typeface="+mj-lt"/>
                <a:cs typeface="Arial" panose="020B0604020202020204" pitchFamily="34" charset="0"/>
              </a:rPr>
              <a:t>Flag Football KS1 - Lunchtime</a:t>
            </a:r>
          </a:p>
          <a:p>
            <a:pPr algn="ctr"/>
            <a:endParaRPr lang="en-GB" sz="1400" dirty="0">
              <a:latin typeface="+mj-lt"/>
              <a:cs typeface="Arial" panose="020B0604020202020204" pitchFamily="34" charset="0"/>
            </a:endParaRPr>
          </a:p>
          <a:p>
            <a:pPr algn="ctr"/>
            <a:endParaRPr lang="en-GB" sz="1400" dirty="0">
              <a:latin typeface="+mj-lt"/>
              <a:cs typeface="Arial" panose="020B0604020202020204" pitchFamily="34" charset="0"/>
            </a:endParaRPr>
          </a:p>
          <a:p>
            <a:pPr algn="ctr"/>
            <a:endParaRPr lang="en-GB" sz="1600" b="1" u="sng" dirty="0">
              <a:latin typeface="Arial" panose="020B0604020202020204" pitchFamily="34" charset="0"/>
              <a:cs typeface="Arial" panose="020B0604020202020204" pitchFamily="34" charset="0"/>
            </a:endParaRPr>
          </a:p>
          <a:p>
            <a:pPr algn="ctr"/>
            <a:endParaRPr lang="en-GB" sz="1400" dirty="0">
              <a:latin typeface="+mj-lt"/>
              <a:cs typeface="Arial" panose="020B0604020202020204" pitchFamily="34" charset="0"/>
            </a:endParaRPr>
          </a:p>
        </p:txBody>
      </p:sp>
    </p:spTree>
    <p:extLst>
      <p:ext uri="{BB962C8B-B14F-4D97-AF65-F5344CB8AC3E}">
        <p14:creationId xmlns:p14="http://schemas.microsoft.com/office/powerpoint/2010/main" val="754118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C228CF2-30AA-D0E7-4173-FAF8EEB8A374}"/>
              </a:ext>
            </a:extLst>
          </p:cNvPr>
          <p:cNvPicPr>
            <a:picLocks noChangeAspect="1"/>
          </p:cNvPicPr>
          <p:nvPr/>
        </p:nvPicPr>
        <p:blipFill>
          <a:blip r:embed="rId2"/>
          <a:stretch>
            <a:fillRect/>
          </a:stretch>
        </p:blipFill>
        <p:spPr>
          <a:xfrm>
            <a:off x="1" y="0"/>
            <a:ext cx="7556500" cy="10693400"/>
          </a:xfrm>
          <a:prstGeom prst="rect">
            <a:avLst/>
          </a:prstGeom>
        </p:spPr>
      </p:pic>
    </p:spTree>
    <p:extLst>
      <p:ext uri="{BB962C8B-B14F-4D97-AF65-F5344CB8AC3E}">
        <p14:creationId xmlns:p14="http://schemas.microsoft.com/office/powerpoint/2010/main" val="22403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6816F6-E733-D9E1-8140-873583CB7EF8}"/>
              </a:ext>
            </a:extLst>
          </p:cNvPr>
          <p:cNvPicPr>
            <a:picLocks noChangeAspect="1"/>
          </p:cNvPicPr>
          <p:nvPr/>
        </p:nvPicPr>
        <p:blipFill>
          <a:blip r:embed="rId2"/>
          <a:stretch>
            <a:fillRect/>
          </a:stretch>
        </p:blipFill>
        <p:spPr>
          <a:xfrm>
            <a:off x="0" y="0"/>
            <a:ext cx="7556500" cy="10693400"/>
          </a:xfrm>
          <a:prstGeom prst="rect">
            <a:avLst/>
          </a:prstGeom>
        </p:spPr>
      </p:pic>
    </p:spTree>
    <p:extLst>
      <p:ext uri="{BB962C8B-B14F-4D97-AF65-F5344CB8AC3E}">
        <p14:creationId xmlns:p14="http://schemas.microsoft.com/office/powerpoint/2010/main" val="3009935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2DB1141A3A504B9CC3D01ABF0D6025" ma:contentTypeVersion="15" ma:contentTypeDescription="Create a new document." ma:contentTypeScope="" ma:versionID="55762d5ab7e793d736bf67b51668e3af">
  <xsd:schema xmlns:xsd="http://www.w3.org/2001/XMLSchema" xmlns:xs="http://www.w3.org/2001/XMLSchema" xmlns:p="http://schemas.microsoft.com/office/2006/metadata/properties" xmlns:ns2="f078f417-00a5-4ee5-ba59-c5138b31a831" xmlns:ns3="f5854f79-a256-463f-ada5-578e1aba3cb3" targetNamespace="http://schemas.microsoft.com/office/2006/metadata/properties" ma:root="true" ma:fieldsID="cea801fb7e6d9227d50ca4a767e774e9" ns2:_="" ns3:_="">
    <xsd:import namespace="f078f417-00a5-4ee5-ba59-c5138b31a831"/>
    <xsd:import namespace="f5854f79-a256-463f-ada5-578e1aba3cb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78f417-00a5-4ee5-ba59-c5138b31a83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2"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5854f79-a256-463f-ada5-578e1aba3cb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e6a2163d-55b3-4dda-a743-7674ddc109cc}" ma:internalName="TaxCatchAll" ma:showField="CatchAllData" ma:web="f5854f79-a256-463f-ada5-578e1aba3cb3">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078f417-00a5-4ee5-ba59-c5138b31a831">
      <Terms xmlns="http://schemas.microsoft.com/office/infopath/2007/PartnerControls"/>
    </lcf76f155ced4ddcb4097134ff3c332f>
    <TaxCatchAll xmlns="f5854f79-a256-463f-ada5-578e1aba3cb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2E6F57-57E0-4670-9F1D-9A45CB8DDD4C}">
  <ds:schemaRefs>
    <ds:schemaRef ds:uri="f078f417-00a5-4ee5-ba59-c5138b31a831"/>
    <ds:schemaRef ds:uri="f5854f79-a256-463f-ada5-578e1aba3c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7F63FD6-35AE-4DEB-88E3-04D679B935D7}">
  <ds:schemaRefs>
    <ds:schemaRef ds:uri="http://schemas.microsoft.com/office/2006/documentManagement/types"/>
    <ds:schemaRef ds:uri="http://www.w3.org/XML/1998/namespace"/>
    <ds:schemaRef ds:uri="http://schemas.openxmlformats.org/package/2006/metadata/core-properties"/>
    <ds:schemaRef ds:uri="http://schemas.microsoft.com/office/2006/metadata/properties"/>
    <ds:schemaRef ds:uri="http://purl.org/dc/terms/"/>
    <ds:schemaRef ds:uri="http://purl.org/dc/elements/1.1/"/>
    <ds:schemaRef ds:uri="http://purl.org/dc/dcmitype/"/>
    <ds:schemaRef ds:uri="http://schemas.microsoft.com/office/infopath/2007/PartnerControls"/>
    <ds:schemaRef ds:uri="f5854f79-a256-463f-ada5-578e1aba3cb3"/>
    <ds:schemaRef ds:uri="f078f417-00a5-4ee5-ba59-c5138b31a831"/>
  </ds:schemaRefs>
</ds:datastoreItem>
</file>

<file path=customXml/itemProps3.xml><?xml version="1.0" encoding="utf-8"?>
<ds:datastoreItem xmlns:ds="http://schemas.openxmlformats.org/officeDocument/2006/customXml" ds:itemID="{E333F015-1247-4FD0-8321-35F92BCEBE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1193</Words>
  <Application>Microsoft Office PowerPoint</Application>
  <PresentationFormat>Custom</PresentationFormat>
  <Paragraphs>151</Paragraphs>
  <Slides>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Cinematografica ExtraBold</vt:lpstr>
      <vt:lpstr>Ink Free</vt:lpstr>
      <vt:lpstr>Arial</vt:lpstr>
      <vt:lpstr>Segoe UI</vt:lpstr>
      <vt:lpstr>IBM Plex Mono Italics</vt:lpstr>
      <vt:lpstr>Arial Black</vt:lpstr>
      <vt:lpstr>Calibri</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Cream Black Modern School Newsletter</dc:title>
  <dc:creator>Gemma Grealy</dc:creator>
  <cp:lastModifiedBy>Kym Chillingsworth (SJV)</cp:lastModifiedBy>
  <cp:revision>1</cp:revision>
  <cp:lastPrinted>2026-09-11T11:01:48Z</cp:lastPrinted>
  <dcterms:created xsi:type="dcterms:W3CDTF">2006-08-16T00:00:00Z</dcterms:created>
  <dcterms:modified xsi:type="dcterms:W3CDTF">2026-09-11T11:13:18Z</dcterms:modified>
  <dc:identifier>DAFLqHBMlKU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Order">
    <vt:lpwstr>45143600.0000000</vt:lpwstr>
  </property>
  <property fmtid="{D5CDD505-2E9C-101B-9397-08002B2CF9AE}" pid="4" name="ContentTypeId">
    <vt:lpwstr>0x010100522DB1141A3A504B9CC3D01ABF0D6025</vt:lpwstr>
  </property>
</Properties>
</file>